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62" r:id="rId4"/>
    <p:sldMasterId id="2147483664" r:id="rId5"/>
    <p:sldMasterId id="2147483666" r:id="rId6"/>
  </p:sldMasterIdLst>
  <p:notesMasterIdLst>
    <p:notesMasterId r:id="rId188"/>
  </p:notesMasterIdLst>
  <p:sldIdLst>
    <p:sldId id="392" r:id="rId7"/>
    <p:sldId id="364" r:id="rId8"/>
    <p:sldId id="256" r:id="rId9"/>
    <p:sldId id="393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3" r:id="rId21"/>
    <p:sldId id="444" r:id="rId22"/>
    <p:sldId id="445" r:id="rId23"/>
    <p:sldId id="446" r:id="rId24"/>
    <p:sldId id="442" r:id="rId25"/>
    <p:sldId id="430" r:id="rId26"/>
    <p:sldId id="43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3" r:id="rId38"/>
    <p:sldId id="415" r:id="rId39"/>
    <p:sldId id="414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12" r:id="rId54"/>
    <p:sldId id="429" r:id="rId55"/>
    <p:sldId id="507" r:id="rId56"/>
    <p:sldId id="508" r:id="rId57"/>
    <p:sldId id="314" r:id="rId58"/>
    <p:sldId id="447" r:id="rId59"/>
    <p:sldId id="448" r:id="rId60"/>
    <p:sldId id="449" r:id="rId61"/>
    <p:sldId id="450" r:id="rId62"/>
    <p:sldId id="451" r:id="rId63"/>
    <p:sldId id="452" r:id="rId64"/>
    <p:sldId id="453" r:id="rId65"/>
    <p:sldId id="454" r:id="rId66"/>
    <p:sldId id="574" r:id="rId67"/>
    <p:sldId id="575" r:id="rId68"/>
    <p:sldId id="576" r:id="rId69"/>
    <p:sldId id="577" r:id="rId70"/>
    <p:sldId id="455" r:id="rId71"/>
    <p:sldId id="457" r:id="rId72"/>
    <p:sldId id="456" r:id="rId73"/>
    <p:sldId id="458" r:id="rId74"/>
    <p:sldId id="459" r:id="rId75"/>
    <p:sldId id="460" r:id="rId76"/>
    <p:sldId id="461" r:id="rId77"/>
    <p:sldId id="462" r:id="rId78"/>
    <p:sldId id="463" r:id="rId79"/>
    <p:sldId id="464" r:id="rId80"/>
    <p:sldId id="465" r:id="rId81"/>
    <p:sldId id="468" r:id="rId82"/>
    <p:sldId id="466" r:id="rId83"/>
    <p:sldId id="467" r:id="rId84"/>
    <p:sldId id="469" r:id="rId85"/>
    <p:sldId id="470" r:id="rId86"/>
    <p:sldId id="471" r:id="rId87"/>
    <p:sldId id="472" r:id="rId88"/>
    <p:sldId id="509" r:id="rId89"/>
    <p:sldId id="510" r:id="rId90"/>
    <p:sldId id="515" r:id="rId91"/>
    <p:sldId id="516" r:id="rId92"/>
    <p:sldId id="519" r:id="rId93"/>
    <p:sldId id="517" r:id="rId94"/>
    <p:sldId id="514" r:id="rId95"/>
    <p:sldId id="513" r:id="rId96"/>
    <p:sldId id="518" r:id="rId97"/>
    <p:sldId id="512" r:id="rId98"/>
    <p:sldId id="511" r:id="rId99"/>
    <p:sldId id="578" r:id="rId100"/>
    <p:sldId id="579" r:id="rId101"/>
    <p:sldId id="316" r:id="rId102"/>
    <p:sldId id="491" r:id="rId103"/>
    <p:sldId id="391" r:id="rId104"/>
    <p:sldId id="473" r:id="rId105"/>
    <p:sldId id="477" r:id="rId106"/>
    <p:sldId id="474" r:id="rId107"/>
    <p:sldId id="475" r:id="rId108"/>
    <p:sldId id="476" r:id="rId109"/>
    <p:sldId id="487" r:id="rId110"/>
    <p:sldId id="488" r:id="rId111"/>
    <p:sldId id="489" r:id="rId112"/>
    <p:sldId id="490" r:id="rId113"/>
    <p:sldId id="480" r:id="rId114"/>
    <p:sldId id="481" r:id="rId115"/>
    <p:sldId id="482" r:id="rId116"/>
    <p:sldId id="483" r:id="rId117"/>
    <p:sldId id="495" r:id="rId118"/>
    <p:sldId id="496" r:id="rId119"/>
    <p:sldId id="492" r:id="rId120"/>
    <p:sldId id="485" r:id="rId121"/>
    <p:sldId id="486" r:id="rId122"/>
    <p:sldId id="493" r:id="rId123"/>
    <p:sldId id="567" r:id="rId124"/>
    <p:sldId id="494" r:id="rId125"/>
    <p:sldId id="394" r:id="rId126"/>
    <p:sldId id="478" r:id="rId127"/>
    <p:sldId id="479" r:id="rId128"/>
    <p:sldId id="497" r:id="rId129"/>
    <p:sldId id="526" r:id="rId130"/>
    <p:sldId id="528" r:id="rId131"/>
    <p:sldId id="520" r:id="rId132"/>
    <p:sldId id="527" r:id="rId133"/>
    <p:sldId id="529" r:id="rId134"/>
    <p:sldId id="530" r:id="rId135"/>
    <p:sldId id="531" r:id="rId136"/>
    <p:sldId id="532" r:id="rId137"/>
    <p:sldId id="533" r:id="rId138"/>
    <p:sldId id="534" r:id="rId139"/>
    <p:sldId id="535" r:id="rId140"/>
    <p:sldId id="538" r:id="rId141"/>
    <p:sldId id="539" r:id="rId142"/>
    <p:sldId id="540" r:id="rId143"/>
    <p:sldId id="545" r:id="rId144"/>
    <p:sldId id="546" r:id="rId145"/>
    <p:sldId id="547" r:id="rId146"/>
    <p:sldId id="548" r:id="rId147"/>
    <p:sldId id="541" r:id="rId148"/>
    <p:sldId id="542" r:id="rId149"/>
    <p:sldId id="543" r:id="rId150"/>
    <p:sldId id="544" r:id="rId151"/>
    <p:sldId id="536" r:id="rId152"/>
    <p:sldId id="537" r:id="rId153"/>
    <p:sldId id="521" r:id="rId154"/>
    <p:sldId id="522" r:id="rId155"/>
    <p:sldId id="524" r:id="rId156"/>
    <p:sldId id="525" r:id="rId157"/>
    <p:sldId id="523" r:id="rId158"/>
    <p:sldId id="395" r:id="rId159"/>
    <p:sldId id="550" r:id="rId160"/>
    <p:sldId id="551" r:id="rId161"/>
    <p:sldId id="549" r:id="rId162"/>
    <p:sldId id="500" r:id="rId163"/>
    <p:sldId id="554" r:id="rId164"/>
    <p:sldId id="501" r:id="rId165"/>
    <p:sldId id="555" r:id="rId166"/>
    <p:sldId id="502" r:id="rId167"/>
    <p:sldId id="552" r:id="rId168"/>
    <p:sldId id="553" r:id="rId169"/>
    <p:sldId id="401" r:id="rId170"/>
    <p:sldId id="557" r:id="rId171"/>
    <p:sldId id="558" r:id="rId172"/>
    <p:sldId id="559" r:id="rId173"/>
    <p:sldId id="560" r:id="rId174"/>
    <p:sldId id="561" r:id="rId175"/>
    <p:sldId id="562" r:id="rId176"/>
    <p:sldId id="563" r:id="rId177"/>
    <p:sldId id="564" r:id="rId178"/>
    <p:sldId id="565" r:id="rId179"/>
    <p:sldId id="566" r:id="rId180"/>
    <p:sldId id="569" r:id="rId181"/>
    <p:sldId id="570" r:id="rId182"/>
    <p:sldId id="571" r:id="rId183"/>
    <p:sldId id="572" r:id="rId184"/>
    <p:sldId id="573" r:id="rId185"/>
    <p:sldId id="568" r:id="rId186"/>
    <p:sldId id="556" r:id="rId18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9"/>
      <p:bold r:id="rId190"/>
      <p:italic r:id="rId191"/>
      <p:boldItalic r:id="rId192"/>
    </p:embeddedFont>
    <p:embeddedFont>
      <p:font typeface="Consolas" panose="020B0609020204030204" pitchFamily="49" charset="0"/>
      <p:regular r:id="rId193"/>
      <p:bold r:id="rId194"/>
      <p:italic r:id="rId195"/>
      <p:boldItalic r:id="rId1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orient="horz" pos="812">
          <p15:clr>
            <a:srgbClr val="000000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97" roundtripDataSignature="AMtx7miM8IGbdeEE4xUsHFpm3F+umU06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31" autoAdjust="0"/>
    <p:restoredTop sz="92393" autoAdjust="0"/>
  </p:normalViewPr>
  <p:slideViewPr>
    <p:cSldViewPr snapToGrid="0">
      <p:cViewPr>
        <p:scale>
          <a:sx n="66" d="100"/>
          <a:sy n="66" d="100"/>
        </p:scale>
        <p:origin x="966" y="78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slide" Target="slides/slide153.xml"/><Relationship Id="rId170" Type="http://schemas.openxmlformats.org/officeDocument/2006/relationships/slide" Target="slides/slide164.xml"/><Relationship Id="rId191" Type="http://schemas.openxmlformats.org/officeDocument/2006/relationships/font" Target="fonts/font3.fntdata"/><Relationship Id="rId196" Type="http://schemas.openxmlformats.org/officeDocument/2006/relationships/font" Target="fonts/font8.fntdata"/><Relationship Id="rId200" Type="http://schemas.openxmlformats.org/officeDocument/2006/relationships/theme" Target="theme/theme1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144" Type="http://schemas.openxmlformats.org/officeDocument/2006/relationships/slide" Target="slides/slide138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65" Type="http://schemas.openxmlformats.org/officeDocument/2006/relationships/slide" Target="slides/slide159.xml"/><Relationship Id="rId181" Type="http://schemas.openxmlformats.org/officeDocument/2006/relationships/slide" Target="slides/slide175.xml"/><Relationship Id="rId186" Type="http://schemas.openxmlformats.org/officeDocument/2006/relationships/slide" Target="slides/slide180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55" Type="http://schemas.openxmlformats.org/officeDocument/2006/relationships/slide" Target="slides/slide149.xml"/><Relationship Id="rId171" Type="http://schemas.openxmlformats.org/officeDocument/2006/relationships/slide" Target="slides/slide165.xml"/><Relationship Id="rId176" Type="http://schemas.openxmlformats.org/officeDocument/2006/relationships/slide" Target="slides/slide170.xml"/><Relationship Id="rId192" Type="http://schemas.openxmlformats.org/officeDocument/2006/relationships/font" Target="fonts/font4.fntdata"/><Relationship Id="rId197" Type="http://customschemas.google.com/relationships/presentationmetadata" Target="metadata"/><Relationship Id="rId201" Type="http://schemas.openxmlformats.org/officeDocument/2006/relationships/tableStyles" Target="tableStyle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61" Type="http://schemas.openxmlformats.org/officeDocument/2006/relationships/slide" Target="slides/slide155.xml"/><Relationship Id="rId166" Type="http://schemas.openxmlformats.org/officeDocument/2006/relationships/slide" Target="slides/slide160.xml"/><Relationship Id="rId182" Type="http://schemas.openxmlformats.org/officeDocument/2006/relationships/slide" Target="slides/slide176.xml"/><Relationship Id="rId187" Type="http://schemas.openxmlformats.org/officeDocument/2006/relationships/slide" Target="slides/slide1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slide" Target="slides/slide145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Relationship Id="rId198" Type="http://schemas.openxmlformats.org/officeDocument/2006/relationships/presProps" Target="presProps.xml"/><Relationship Id="rId172" Type="http://schemas.openxmlformats.org/officeDocument/2006/relationships/slide" Target="slides/slide166.xml"/><Relationship Id="rId193" Type="http://schemas.openxmlformats.org/officeDocument/2006/relationships/font" Target="fonts/font5.fntdata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slide" Target="slides/slide156.xml"/><Relationship Id="rId183" Type="http://schemas.openxmlformats.org/officeDocument/2006/relationships/slide" Target="slides/slide1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4" Type="http://schemas.openxmlformats.org/officeDocument/2006/relationships/font" Target="fonts/font6.fntdata"/><Relationship Id="rId199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slide" Target="slides/slide178.xml"/><Relationship Id="rId18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slide" Target="slides/slide173.xml"/><Relationship Id="rId195" Type="http://schemas.openxmlformats.org/officeDocument/2006/relationships/font" Target="fonts/font7.fntdata"/><Relationship Id="rId190" Type="http://schemas.openxmlformats.org/officeDocument/2006/relationships/font" Target="fonts/font2.fntdata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openxmlformats.org/officeDocument/2006/relationships/slide" Target="slides/slide1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80" Type="http://schemas.openxmlformats.org/officeDocument/2006/relationships/slide" Target="slides/slide174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75" Type="http://schemas.openxmlformats.org/officeDocument/2006/relationships/slide" Target="slides/slide16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-w_GYvi0eA&amp;feature=youtu.be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db-engines.com/en/ranking/time+series+dbms" TargetMode="External"/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flare.com/todays-outage-post-mortem-82515/" TargetMode="External"/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zure.microsoft.com/en-us/blog/update-on-azure-storage-service-interruption/" TargetMode="External"/><Relationship Id="rId4" Type="http://schemas.openxmlformats.org/officeDocument/2006/relationships/hyperlink" Target="https://blog.thousandeyes.com/facebook-outage-deep-dive/" TargetMode="Externa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packages/packer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2i-training/ansible-101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alaxy.ansible.com/docs/contributing/creating_role.html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153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0141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https://www.youtube.com/watch?v=c-w_GYvi0eA&amp;feature=youtu.be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97822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46820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1873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6933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86614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1156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13550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Why focus on reducing toil?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b="1" dirty="0"/>
              <a:t>Lots of value independent of “SRE”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b="1" dirty="0"/>
              <a:t>Your people are you most expensive assets … stay out of their way! </a:t>
            </a:r>
            <a:endParaRPr sz="2400" b="1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70144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9975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225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45163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25089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6014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971332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08017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54440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97091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31726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29238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123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300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88839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3884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99135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68321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20073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01771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96764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85020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51726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580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602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20036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3395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36411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67480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https://db-engines.com/en/ranking/time+series+dbms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77804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7142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8614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9405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20309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51621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79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77056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6156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804319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051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84746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066894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0830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61493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2700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518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8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630928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83863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80524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509629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117975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67688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42279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605378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28657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34127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274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45562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Incident tracking: </a:t>
            </a:r>
            <a:r>
              <a:rPr lang="en-US" b="0" dirty="0"/>
              <a:t>every incident is tracked as an issue, with a follow-up issue created to track the completion of postmortems.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Chat room: </a:t>
            </a:r>
            <a:r>
              <a:rPr lang="en-US" b="0" dirty="0"/>
              <a:t>a real-time text communication channel that is fundamental to diagnosing and resolving the incident as a team.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Video chat: </a:t>
            </a:r>
            <a:r>
              <a:rPr lang="en-US" b="0" dirty="0"/>
              <a:t>for many incidents, team video chat tools can help to discuss and agree on approaches.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Alerting system: </a:t>
            </a:r>
            <a:r>
              <a:rPr lang="en-US" b="0" dirty="0"/>
              <a:t>a tool that manages on-call rotations and escalations.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Documentation tool: </a:t>
            </a:r>
            <a:r>
              <a:rPr lang="en-US" b="0" dirty="0"/>
              <a:t>use a tool for incident state documents and sharing postmortem via blogs.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Statuspage</a:t>
            </a:r>
            <a:r>
              <a:rPr lang="en-US" b="1" dirty="0"/>
              <a:t>: </a:t>
            </a:r>
            <a:r>
              <a:rPr lang="en-US" dirty="0"/>
              <a:t>communicating status with both internal stakeholders and customers through </a:t>
            </a:r>
            <a:r>
              <a:rPr lang="en-US" dirty="0" err="1"/>
              <a:t>Statuspage</a:t>
            </a:r>
            <a:r>
              <a:rPr lang="en-US" dirty="0"/>
              <a:t> helps keep everyone in the loop.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48870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More </a:t>
            </a:r>
            <a:r>
              <a:rPr lang="fr-FR" dirty="0" err="1"/>
              <a:t>postmortems</a:t>
            </a:r>
            <a:r>
              <a:rPr lang="fr-FR" dirty="0"/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bad config (router rule) caused all of their edge routers to crash, taking down all of Cloudflare: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https://blog.cloudflare.com/todays-outage-post-mortem-82515/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bad config took down both Facebook and Instagram: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hlinkClick r:id="rId4"/>
              </a:rPr>
              <a:t>https://blog.thousandeyes.com/facebook-outage-deep-dive/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bad config took down Azure storage: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dirty="0">
                <a:hlinkClick r:id="rId5"/>
              </a:rPr>
              <a:t>https://azure.microsoft.com/en-us/blog/update-on-azure-storage-service-interruption/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fr-FR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 </a:t>
            </a:r>
            <a:endParaRPr lang="en-US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41059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10690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75550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16175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822743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865339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85123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98717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390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06571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013419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72421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53736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93102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030451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8267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5359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53199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29527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792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41330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03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68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92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4364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928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258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3670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405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917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732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891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960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692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670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61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8815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499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564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1531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793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35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3362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790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696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90092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4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152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528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360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4679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8550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04861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690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https://chocolatey.org/packages/packer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04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3266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88010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0204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9273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4676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356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0648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5150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8757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9061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087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1805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2904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1505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31070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88006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9898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04554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68369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9000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5872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390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9901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15235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2207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3236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7190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947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40207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71248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7051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98416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7180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5529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0969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6530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0069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https://github.com/m2i-training/ansible-101</a:t>
            </a:r>
            <a:endParaRPr dirty="0"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0393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4219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3340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8230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2309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6036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54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0050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3600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6261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9647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2333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https://galaxy.ansible.com/docs/contributing/creating_role.html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8526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Try: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&gt; ansible-</a:t>
            </a:r>
            <a:r>
              <a:rPr lang="fr-FR" dirty="0" err="1"/>
              <a:t>galaxy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geerlingguy.jenkins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0339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58471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1469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4540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70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">
  <p:cSld name="1_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s">
  <p:cSld name="Two conten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1"/>
          </p:nvPr>
        </p:nvSpPr>
        <p:spPr>
          <a:xfrm>
            <a:off x="457200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body" idx="2"/>
          </p:nvPr>
        </p:nvSpPr>
        <p:spPr>
          <a:xfrm>
            <a:off x="4637856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3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3">
            <a:alphaModFix/>
          </a:blip>
          <a:srcRect l="18260" r="10397" b="48524"/>
          <a:stretch/>
        </p:blipFill>
        <p:spPr>
          <a:xfrm>
            <a:off x="0" y="4762"/>
            <a:ext cx="9144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5412" y="-171450"/>
            <a:ext cx="9280525" cy="756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0" descr="D:\Le sel en +\Realisations\TBWA\120117 Microelectronics\ST_Bloc marque_Qi_H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212" y="5878512"/>
            <a:ext cx="24479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5IMvK0YHTg?feature=oembed" TargetMode="External"/><Relationship Id="rId4" Type="http://schemas.openxmlformats.org/officeDocument/2006/relationships/image" Target="../media/image125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1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stergon/postmortem-templates/blob/master/templates/postmortem-template-srebook.md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out.gitlab.com/blog/2017/02/10/postmortem-of-database-outage-of-january-31/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2i-training/ansible-101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71719" y="3689252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/>
            <a:r>
              <a:rPr lang="en-US" sz="4900" b="1" dirty="0"/>
              <a:t>DevOps culture</a:t>
            </a:r>
            <a:br>
              <a:rPr lang="en-US" b="1" dirty="0"/>
            </a:br>
            <a:br>
              <a:rPr lang="en-US" dirty="0"/>
            </a:br>
            <a:r>
              <a:rPr lang="en-US" sz="3600" b="1" dirty="0"/>
              <a:t>Organizing DevOps Teams and Architecture According to Conway’s 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95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3" y="378155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Push/Pull Target Delivery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326628-1DEF-4096-A348-1AA5A1ED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23" y="2374913"/>
            <a:ext cx="7999950" cy="437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845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1353" y="394887"/>
            <a:ext cx="4290647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2370" y="942548"/>
            <a:ext cx="3927230" cy="325927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just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Principles of SRE are what set SRE apart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A87D6-4685-441A-B476-47CD3EFB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17" y="1392609"/>
            <a:ext cx="4346537" cy="923639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6888134" y="2263140"/>
            <a:ext cx="0" cy="233172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5506" y="4201833"/>
            <a:ext cx="2550319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D30742E-36F1-4260-BA79-FD1565F0A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421" y="4541751"/>
            <a:ext cx="4042570" cy="1212771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1545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1526176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SLO and Error Budgets: 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 for Shared Responsibility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F68DB-C7C7-4A0C-ACC4-46CF6B2B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97" y="2373002"/>
            <a:ext cx="7669006" cy="44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390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1526176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SLO and Error Budgets: 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 for Shared Responsibility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51FBC3-E3AC-4B72-B278-7C7BF94C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69" y="2322929"/>
            <a:ext cx="6885062" cy="45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233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1526176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Toil: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Name For a Problem We’ve All Felt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527D2-AA59-48C9-B43B-BECCC699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50" y="2334030"/>
            <a:ext cx="7203100" cy="45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014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Toil vs. Engineering Work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20232-46DE-487E-AE1F-218EDB82C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" y="2525848"/>
            <a:ext cx="9130333" cy="33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495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Excessive Toil Prevents Fixing the System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89E63-D616-48D5-906D-C1C40283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7" y="2320452"/>
            <a:ext cx="8300086" cy="45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39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709521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Toil is a naturally occurring force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46B2F5-3996-44C1-9AD8-3D5A6590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0" y="2982352"/>
            <a:ext cx="9114021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51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709521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to start?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D611C-76E5-4348-9172-55BAD03A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4" y="2645762"/>
            <a:ext cx="9116466" cy="350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993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1973275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people are expensive</a:t>
            </a:r>
            <a:b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stay out of their way!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582CD-54E4-407D-BB07-2E24F95D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3778"/>
            <a:ext cx="9134936" cy="40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8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1526176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Ticket queues:</a:t>
            </a:r>
            <a:b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Interruptions, waiting, and toil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D5FC7-57BA-48F5-820A-E87B9724F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33" y="2388551"/>
            <a:ext cx="7570133" cy="4154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D4078-536F-40E8-95DE-95C10C6D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51" y="2430755"/>
            <a:ext cx="6973931" cy="3596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0B6489-9C53-47F2-A315-101AAAC67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289" y="6158729"/>
            <a:ext cx="4677428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0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3" y="378155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Push/Pull Target Delivery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BB044A7-183D-44C7-A803-80B3DF6E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285"/>
            <a:ext cx="9144000" cy="35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080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Super easy to get started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EB36C-8E7B-4ADE-BB3B-BF322113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7917"/>
            <a:ext cx="9144000" cy="26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156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Where to focus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69F6E-8226-4C82-8690-1A8DBB17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04" y="2353654"/>
            <a:ext cx="9130397" cy="35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89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Self-Service Operations Design Pattern (in a nutshell)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D2BAFD-F442-4F17-94C0-CDE2332A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013"/>
            <a:ext cx="9144000" cy="38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30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Self-Service is ultimately about user experience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74DA0-2CD1-4E8E-A50D-363EBF5A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7" y="2285361"/>
            <a:ext cx="9094506" cy="328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74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“Do it, do it again, then do it again.”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6E62D61-379B-4F7C-BF7A-857E21BBC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45" y="1675227"/>
            <a:ext cx="8099908" cy="4394199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B8769B-14FB-4963-A0D9-CDF8A69BF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99" y="6356350"/>
            <a:ext cx="6982799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“I could fix it, but I can’t get to it.”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61161-9552-4965-9908-CC69EC9F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90549"/>
            <a:ext cx="9143999" cy="33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210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“I’m an expert, I don’t read the wiki.”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E9A719-3C17-4083-846E-B0CC9FFC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261"/>
            <a:ext cx="9117807" cy="47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218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“Known issue… doesn’t get permanent fix”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C90B7-F987-4B78-915A-9E35E8BA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3704"/>
            <a:ext cx="9081096" cy="51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054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Avoid culture of heros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5DFF8-143B-4487-A1E9-9839FAF5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4" y="1675227"/>
            <a:ext cx="7811910" cy="4394199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8659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9144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03504" y="5434228"/>
            <a:ext cx="7980565" cy="7758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9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Recap: Make Tomorrow Better Than Today</a:t>
            </a: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9144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F84809-CECF-4829-8BDB-4EB240E6A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74" y="0"/>
            <a:ext cx="8602565" cy="4193750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671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1117266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Continuous Configuration Automation (CCA) Tools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10CB50B-56A8-44DF-9A11-29256A51C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30499"/>
            <a:ext cx="9144000" cy="378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989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en-US" sz="4400" b="1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1122810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1526176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Real-World DevOps Experiences from a 165-year Old Bank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Standard Chartered Bank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Online Media 2" title="Real-World DevOps Experiences from a 165-year Old Bank - Standard Chartered Bank">
            <a:hlinkClick r:id="" action="ppaction://media"/>
            <a:extLst>
              <a:ext uri="{FF2B5EF4-FFF2-40B4-BE49-F238E27FC236}">
                <a16:creationId xmlns:a16="http://schemas.microsoft.com/office/drawing/2014/main" id="{5B3522BC-1F00-4FF8-9EF9-180DB8874E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5558" y="2375682"/>
            <a:ext cx="8174208" cy="44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8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1526176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Real-World DevOps Experiences from a 165-year Old Bank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Standard Chartered Bank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0936E6-BE5F-4C36-BC79-29857ABE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8" y="2265286"/>
            <a:ext cx="9089424" cy="463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052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en-US" b="1" dirty="0">
                <a:latin typeface="+mn-lt"/>
              </a:rPr>
              <a:t>Practical Alerting from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Time-Series Data</a:t>
            </a:r>
            <a:endParaRPr lang="en-US" sz="4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56065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“The Happy Developer”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AA1DDD-5F16-4698-9CBF-7C6DF1C1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56786"/>
            <a:ext cx="9003391" cy="4096542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951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Disaster Strikes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CC965-8E96-4387-8439-6DB0C1AA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" y="2049323"/>
            <a:ext cx="894522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03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Logging vs Monitoring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1773E-793B-4EF4-9666-CBC97918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5887"/>
            <a:ext cx="9059539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550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7BBBA0-EABB-43FC-B89F-16BFA3515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46" y="1092645"/>
            <a:ext cx="8848907" cy="4977510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2387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Monitoring?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D8C33-C982-4150-A495-7734A9CE7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19" y="2708866"/>
            <a:ext cx="8668960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924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to monitor?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97C34-F268-4789-84FF-1638E9F7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82" y="2561087"/>
            <a:ext cx="8478433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67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6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New View of “Failure”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2C0094F-1CF0-4461-BDBD-7C5AAB19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8864"/>
            <a:ext cx="9144000" cy="38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54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have Storage problem!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E1280-DBB6-4ACC-988D-FA21FCC7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83" y="2330576"/>
            <a:ext cx="7818033" cy="452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52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- Database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12CFD-8390-4C74-9E47-8F71EB817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" y="2450592"/>
            <a:ext cx="9044451" cy="399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130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- Data format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98D9B-BB9E-4DD9-827C-7BC86B91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8" y="2708866"/>
            <a:ext cx="8821381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854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DB-Engines Ranking of Time Series DBMS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A188355-D826-41E8-A88D-4FF16F26A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38223"/>
              </p:ext>
            </p:extLst>
          </p:nvPr>
        </p:nvGraphicFramePr>
        <p:xfrm>
          <a:off x="1017160" y="2365843"/>
          <a:ext cx="6828392" cy="4318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6" name="Bitmap Image" r:id="rId4" imgW="8238960" imgH="5210280" progId="Paint.Picture">
                  <p:embed/>
                </p:oleObj>
              </mc:Choice>
              <mc:Fallback>
                <p:oleObj name="Bitmap Image" r:id="rId4" imgW="8238960" imgH="5210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7160" y="2365843"/>
                        <a:ext cx="6828392" cy="4318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19806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Instrumenting your own code!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2BA91-5077-47DA-9CA1-53EDDF13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92217"/>
            <a:ext cx="9144001" cy="42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40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084747"/>
            <a:ext cx="9141714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9143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65443" y="2076450"/>
            <a:ext cx="8013114" cy="13451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Prometheus Overview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C57C9-C152-4D84-9172-3ED0D4282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46" y="3950708"/>
            <a:ext cx="6892507" cy="28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975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Prometheus Components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80D2F3-1E3A-4DD0-9C57-D004C79E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" y="2594656"/>
            <a:ext cx="9141844" cy="392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78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Prometheus Components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C0930-22C5-4F0B-9D05-8F870FA5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512" y="2551561"/>
            <a:ext cx="9126224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49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Pull vs Push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6F9C5A-26A9-45F9-ACF3-00AB2F38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0" y="2062766"/>
            <a:ext cx="9018220" cy="3990562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9237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Exporters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4D10E-F6B8-4E54-BEAA-9E38037A2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780945"/>
            <a:ext cx="8961120" cy="383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5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6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Release Mean?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0B3C1A-53C2-4887-9243-794D0223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64698"/>
            <a:ext cx="9144000" cy="401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74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Common exporters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AAF3E-E094-4DFA-B2BC-47BDBC563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2" y="1984245"/>
            <a:ext cx="8900756" cy="31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368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Grafana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53B40-DBEA-4CA9-8A9C-F668353B7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8" y="1636632"/>
            <a:ext cx="8402223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527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Alerting Configuration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96D91-E4A7-4D25-8B00-83BB06749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70" y="2627772"/>
            <a:ext cx="860227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923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Alerting Configuration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F0401-0EA3-401B-BC68-7E4B406B5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5" y="2409048"/>
            <a:ext cx="8707065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489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Alerting Configuration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7C4ADF-2D40-42A6-872B-55B76C7E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3" y="2491314"/>
            <a:ext cx="8725153" cy="435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Alerting Configuration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58D4B-8B12-426C-A7CB-0C2660C4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3" y="2807861"/>
            <a:ext cx="892617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319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Instrumenting your own code!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D57E8-7D3A-4DFB-9340-C14175C1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" y="2612572"/>
            <a:ext cx="9069066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874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1415934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Prometheus Client 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Libaries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SpringBoot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Example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FD53C-FE14-4219-A6B6-D81A95AB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" y="2641151"/>
            <a:ext cx="9069066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18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en-US" b="1" dirty="0">
                <a:latin typeface="+mn-lt"/>
              </a:rPr>
              <a:t>Workshop </a:t>
            </a:r>
            <a:br>
              <a:rPr lang="en-US" b="1" dirty="0">
                <a:latin typeface="+mn-lt"/>
              </a:rPr>
            </a:b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Monitoring stack with Grafana and </a:t>
            </a:r>
            <a:r>
              <a:rPr lang="en-US" b="1" dirty="0" err="1">
                <a:latin typeface="+mn-lt"/>
              </a:rPr>
              <a:t>InfluxDB</a:t>
            </a:r>
            <a:r>
              <a:rPr lang="en-US" b="1" dirty="0">
                <a:latin typeface="+mn-lt"/>
              </a:rPr>
              <a:t> on K8S</a:t>
            </a:r>
          </a:p>
        </p:txBody>
      </p:sp>
    </p:spTree>
    <p:extLst>
      <p:ext uri="{BB962C8B-B14F-4D97-AF65-F5344CB8AC3E}">
        <p14:creationId xmlns:p14="http://schemas.microsoft.com/office/powerpoint/2010/main" val="7509039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 the monitoring stack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A0E6D-8614-4CA9-9E1E-57FB17C399C3}"/>
              </a:ext>
            </a:extLst>
          </p:cNvPr>
          <p:cNvSpPr/>
          <p:nvPr/>
        </p:nvSpPr>
        <p:spPr>
          <a:xfrm>
            <a:off x="0" y="2527068"/>
            <a:ext cx="8997697" cy="280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/>
              <a:t>InfluxDB</a:t>
            </a:r>
            <a:r>
              <a:rPr lang="en-US" sz="2000" b="1" dirty="0"/>
              <a:t> is a time series database optimized for high-availability storage and rapid retrieval of time series data.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/>
              <a:t>To </a:t>
            </a:r>
            <a:r>
              <a:rPr lang="en-US" sz="2000" b="1" dirty="0"/>
              <a:t>visualize the collected metrics, we'll use Grafana.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We will use Helm charts to install both the </a:t>
            </a:r>
            <a:r>
              <a:rPr lang="en-US" sz="2000" b="1" dirty="0" err="1"/>
              <a:t>InfluxDB</a:t>
            </a:r>
            <a:r>
              <a:rPr lang="en-US" sz="2000" b="1" dirty="0"/>
              <a:t> and Grafana packages. To use Helm, we first need the Helm client itself: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     $ </a:t>
            </a:r>
            <a:r>
              <a:rPr lang="en-US" sz="2000" b="1" dirty="0" err="1"/>
              <a:t>choco</a:t>
            </a:r>
            <a:r>
              <a:rPr lang="en-US" sz="2000" b="1" dirty="0"/>
              <a:t> install </a:t>
            </a:r>
            <a:r>
              <a:rPr lang="en-US" sz="2000" b="1" dirty="0" err="1"/>
              <a:t>kubernetes</a:t>
            </a:r>
            <a:r>
              <a:rPr lang="en-US" sz="2000" b="1" dirty="0"/>
              <a:t>-helm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78048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6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Release Pipeline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57F2A76-99F9-4796-A111-E27A349C3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7421"/>
            <a:ext cx="9144000" cy="17631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A42E7A-D25B-42C9-9F29-3E42DF05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10579"/>
            <a:ext cx="9144000" cy="14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586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 the monitoring stack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A0E6D-8614-4CA9-9E1E-57FB17C399C3}"/>
              </a:ext>
            </a:extLst>
          </p:cNvPr>
          <p:cNvSpPr/>
          <p:nvPr/>
        </p:nvSpPr>
        <p:spPr>
          <a:xfrm>
            <a:off x="0" y="2527069"/>
            <a:ext cx="9070847" cy="2277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/>
              <a:t>The </a:t>
            </a:r>
            <a:r>
              <a:rPr lang="fr-FR" sz="2000" b="1" dirty="0" err="1"/>
              <a:t>next</a:t>
            </a:r>
            <a:r>
              <a:rPr lang="fr-FR" sz="2000" b="1" dirty="0"/>
              <a:t> </a:t>
            </a:r>
            <a:r>
              <a:rPr lang="fr-FR" sz="2000" b="1" dirty="0" err="1"/>
              <a:t>step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to use </a:t>
            </a:r>
            <a:r>
              <a:rPr lang="fr-FR" sz="2000" b="1" dirty="0" err="1"/>
              <a:t>Helm</a:t>
            </a:r>
            <a:r>
              <a:rPr lang="fr-FR" sz="2000" b="1" dirty="0"/>
              <a:t> to </a:t>
            </a:r>
            <a:r>
              <a:rPr lang="fr-FR" sz="2000" b="1" dirty="0" err="1"/>
              <a:t>install</a:t>
            </a:r>
            <a:r>
              <a:rPr lang="fr-FR" sz="2000" b="1" dirty="0"/>
              <a:t> charts for </a:t>
            </a:r>
            <a:r>
              <a:rPr lang="fr-FR" sz="2000" b="1" dirty="0" err="1"/>
              <a:t>Grafana</a:t>
            </a:r>
            <a:r>
              <a:rPr lang="fr-FR" sz="2000" b="1" dirty="0"/>
              <a:t> and </a:t>
            </a:r>
            <a:r>
              <a:rPr lang="fr-FR" sz="2000" b="1" dirty="0" err="1"/>
              <a:t>InfluxDB</a:t>
            </a:r>
            <a:r>
              <a:rPr lang="fr-FR" sz="2000" b="1" dirty="0"/>
              <a:t>:</a:t>
            </a:r>
          </a:p>
          <a:p>
            <a:pPr>
              <a:lnSpc>
                <a:spcPct val="150000"/>
              </a:lnSpc>
            </a:pPr>
            <a:endParaRPr lang="fr-FR" sz="2000" b="1" dirty="0"/>
          </a:p>
          <a:p>
            <a:pPr>
              <a:lnSpc>
                <a:spcPct val="150000"/>
              </a:lnSpc>
            </a:pPr>
            <a:r>
              <a:rPr lang="fr-FR" sz="1900" b="1" dirty="0"/>
              <a:t>$ </a:t>
            </a:r>
            <a:r>
              <a:rPr lang="fr-FR" sz="1900" b="1" dirty="0" err="1"/>
              <a:t>helm</a:t>
            </a:r>
            <a:r>
              <a:rPr lang="fr-FR" sz="1900" b="1" dirty="0"/>
              <a:t> repo </a:t>
            </a:r>
            <a:r>
              <a:rPr lang="fr-FR" sz="1900" b="1" dirty="0" err="1"/>
              <a:t>add</a:t>
            </a:r>
            <a:r>
              <a:rPr lang="fr-FR" sz="1900" b="1" dirty="0"/>
              <a:t> stable https://kubernetes-charts.storage.googleapis.com/</a:t>
            </a:r>
          </a:p>
          <a:p>
            <a:pPr>
              <a:lnSpc>
                <a:spcPct val="150000"/>
              </a:lnSpc>
            </a:pPr>
            <a:r>
              <a:rPr lang="fr-FR" sz="1900" b="1" dirty="0"/>
              <a:t>$ </a:t>
            </a:r>
            <a:r>
              <a:rPr lang="fr-FR" sz="1900" b="1" dirty="0" err="1"/>
              <a:t>helm</a:t>
            </a:r>
            <a:r>
              <a:rPr lang="fr-FR" sz="1900" b="1" dirty="0"/>
              <a:t> </a:t>
            </a:r>
            <a:r>
              <a:rPr lang="fr-FR" sz="1900" b="1" dirty="0" err="1"/>
              <a:t>install</a:t>
            </a:r>
            <a:r>
              <a:rPr lang="fr-FR" sz="1900" b="1" dirty="0"/>
              <a:t> stable/</a:t>
            </a:r>
            <a:r>
              <a:rPr lang="fr-FR" sz="1900" b="1" dirty="0" err="1"/>
              <a:t>influxdb</a:t>
            </a:r>
            <a:r>
              <a:rPr lang="fr-FR" sz="1900" b="1" dirty="0"/>
              <a:t> --</a:t>
            </a:r>
            <a:r>
              <a:rPr lang="fr-FR" sz="1900" b="1" dirty="0" err="1"/>
              <a:t>name-template</a:t>
            </a:r>
            <a:r>
              <a:rPr lang="fr-FR" sz="1900" b="1" dirty="0"/>
              <a:t> </a:t>
            </a:r>
            <a:r>
              <a:rPr lang="fr-FR" sz="1900" b="1" dirty="0" err="1"/>
              <a:t>influxdb</a:t>
            </a:r>
            <a:endParaRPr lang="fr-FR" sz="1900" b="1" dirty="0"/>
          </a:p>
          <a:p>
            <a:pPr>
              <a:lnSpc>
                <a:spcPct val="150000"/>
              </a:lnSpc>
            </a:pPr>
            <a:r>
              <a:rPr lang="fr-FR" sz="1900" b="1" dirty="0"/>
              <a:t>$ </a:t>
            </a:r>
            <a:r>
              <a:rPr lang="fr-FR" sz="1900" b="1" dirty="0" err="1"/>
              <a:t>helm</a:t>
            </a:r>
            <a:r>
              <a:rPr lang="fr-FR" sz="1900" b="1" dirty="0"/>
              <a:t> </a:t>
            </a:r>
            <a:r>
              <a:rPr lang="fr-FR" sz="1900" b="1" dirty="0" err="1"/>
              <a:t>install</a:t>
            </a:r>
            <a:r>
              <a:rPr lang="fr-FR" sz="1900" b="1" dirty="0"/>
              <a:t> stable/</a:t>
            </a:r>
            <a:r>
              <a:rPr lang="fr-FR" sz="1900" b="1" dirty="0" err="1"/>
              <a:t>grafana</a:t>
            </a:r>
            <a:r>
              <a:rPr lang="fr-FR" sz="1900" b="1" dirty="0"/>
              <a:t> --</a:t>
            </a:r>
            <a:r>
              <a:rPr lang="fr-FR" sz="1900" b="1" dirty="0" err="1"/>
              <a:t>name-template</a:t>
            </a:r>
            <a:r>
              <a:rPr lang="fr-FR" sz="1900" b="1" dirty="0"/>
              <a:t> </a:t>
            </a:r>
            <a:r>
              <a:rPr lang="fr-FR" sz="1900" b="1" dirty="0" err="1"/>
              <a:t>grafana</a:t>
            </a:r>
            <a:endParaRPr lang="fr-FR" sz="1900" b="1" dirty="0"/>
          </a:p>
        </p:txBody>
      </p:sp>
    </p:spTree>
    <p:extLst>
      <p:ext uri="{BB962C8B-B14F-4D97-AF65-F5344CB8AC3E}">
        <p14:creationId xmlns:p14="http://schemas.microsoft.com/office/powerpoint/2010/main" val="31967935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 the monitoring stack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A0E6D-8614-4CA9-9E1E-57FB17C399C3}"/>
              </a:ext>
            </a:extLst>
          </p:cNvPr>
          <p:cNvSpPr/>
          <p:nvPr/>
        </p:nvSpPr>
        <p:spPr>
          <a:xfrm>
            <a:off x="0" y="2527069"/>
            <a:ext cx="9070847" cy="4423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900" b="1" dirty="0"/>
              <a:t>Change the </a:t>
            </a:r>
            <a:r>
              <a:rPr lang="fr-FR" sz="1900" b="1" dirty="0" err="1"/>
              <a:t>grafana</a:t>
            </a:r>
            <a:r>
              <a:rPr lang="fr-FR" sz="1900" b="1" dirty="0"/>
              <a:t> service type </a:t>
            </a:r>
            <a:r>
              <a:rPr lang="fr-FR" sz="1900" b="1" dirty="0" err="1"/>
              <a:t>from</a:t>
            </a:r>
            <a:r>
              <a:rPr lang="fr-FR" sz="1900" b="1" dirty="0"/>
              <a:t> </a:t>
            </a:r>
            <a:r>
              <a:rPr lang="fr-FR" sz="1900" b="1" dirty="0" err="1"/>
              <a:t>ClusterIp</a:t>
            </a:r>
            <a:r>
              <a:rPr lang="fr-FR" sz="1900" b="1" dirty="0"/>
              <a:t> to </a:t>
            </a:r>
            <a:r>
              <a:rPr lang="fr-FR" sz="1900" b="1" dirty="0" err="1"/>
              <a:t>NodePort</a:t>
            </a:r>
            <a:r>
              <a:rPr lang="fr-FR" sz="1900" b="1" dirty="0"/>
              <a:t>:</a:t>
            </a:r>
          </a:p>
          <a:p>
            <a:pPr>
              <a:lnSpc>
                <a:spcPct val="150000"/>
              </a:lnSpc>
            </a:pPr>
            <a:r>
              <a:rPr lang="fr-FR" sz="1900" b="1" dirty="0"/>
              <a:t>$ </a:t>
            </a:r>
            <a:r>
              <a:rPr lang="fr-FR" sz="1900" b="1" dirty="0" err="1"/>
              <a:t>kubectl</a:t>
            </a:r>
            <a:r>
              <a:rPr lang="fr-FR" sz="1900" b="1" dirty="0"/>
              <a:t> </a:t>
            </a:r>
            <a:r>
              <a:rPr lang="fr-FR" sz="1900" b="1" dirty="0" err="1"/>
              <a:t>delete</a:t>
            </a:r>
            <a:r>
              <a:rPr lang="fr-FR" sz="1900" b="1" dirty="0"/>
              <a:t> </a:t>
            </a:r>
            <a:r>
              <a:rPr lang="fr-FR" sz="1900" b="1" dirty="0" err="1"/>
              <a:t>svc</a:t>
            </a:r>
            <a:r>
              <a:rPr lang="fr-FR" sz="1900" b="1" dirty="0"/>
              <a:t> </a:t>
            </a:r>
            <a:r>
              <a:rPr lang="fr-FR" sz="1900" b="1" dirty="0" err="1"/>
              <a:t>grafana</a:t>
            </a:r>
            <a:endParaRPr lang="fr-FR" sz="1900" b="1" dirty="0"/>
          </a:p>
          <a:p>
            <a:pPr>
              <a:lnSpc>
                <a:spcPct val="150000"/>
              </a:lnSpc>
            </a:pPr>
            <a:r>
              <a:rPr lang="fr-FR" sz="1900" b="1" dirty="0"/>
              <a:t>$ </a:t>
            </a:r>
            <a:r>
              <a:rPr lang="fr-FR" sz="1900" b="1" dirty="0" err="1"/>
              <a:t>kubectl</a:t>
            </a:r>
            <a:r>
              <a:rPr lang="fr-FR" sz="1900" b="1" dirty="0"/>
              <a:t> expose </a:t>
            </a:r>
            <a:r>
              <a:rPr lang="fr-FR" sz="1900" b="1" dirty="0" err="1"/>
              <a:t>deployment</a:t>
            </a:r>
            <a:r>
              <a:rPr lang="fr-FR" sz="1900" b="1" dirty="0"/>
              <a:t> </a:t>
            </a:r>
            <a:r>
              <a:rPr lang="fr-FR" sz="1900" b="1" dirty="0" err="1"/>
              <a:t>grafana</a:t>
            </a:r>
            <a:r>
              <a:rPr lang="fr-FR" sz="1900" b="1" dirty="0"/>
              <a:t> --type=</a:t>
            </a:r>
            <a:r>
              <a:rPr lang="fr-FR" sz="1900" b="1" dirty="0" err="1"/>
              <a:t>NodePort</a:t>
            </a:r>
            <a:endParaRPr lang="fr-FR" sz="1900" b="1" dirty="0"/>
          </a:p>
          <a:p>
            <a:pPr>
              <a:lnSpc>
                <a:spcPct val="150000"/>
              </a:lnSpc>
            </a:pPr>
            <a:endParaRPr lang="fr-FR" sz="19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900" b="1" dirty="0" err="1"/>
              <a:t>Retrieve</a:t>
            </a:r>
            <a:r>
              <a:rPr lang="fr-FR" sz="1900" b="1" dirty="0"/>
              <a:t> the service url:</a:t>
            </a:r>
          </a:p>
          <a:p>
            <a:pPr>
              <a:lnSpc>
                <a:spcPct val="150000"/>
              </a:lnSpc>
            </a:pPr>
            <a:r>
              <a:rPr lang="fr-FR" sz="1900" b="1" dirty="0"/>
              <a:t>$ </a:t>
            </a:r>
            <a:r>
              <a:rPr lang="fr-FR" sz="1900" b="1" dirty="0" err="1"/>
              <a:t>minikube</a:t>
            </a:r>
            <a:r>
              <a:rPr lang="fr-FR" sz="1900" b="1" dirty="0"/>
              <a:t> service </a:t>
            </a:r>
            <a:r>
              <a:rPr lang="fr-FR" sz="1900" b="1" dirty="0" err="1"/>
              <a:t>grafana</a:t>
            </a:r>
            <a:endParaRPr lang="fr-FR" sz="1900" b="1" dirty="0"/>
          </a:p>
          <a:p>
            <a:pPr>
              <a:lnSpc>
                <a:spcPct val="150000"/>
              </a:lnSpc>
            </a:pPr>
            <a:endParaRPr lang="fr-FR" sz="19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900" b="1" dirty="0" err="1"/>
              <a:t>Fetch</a:t>
            </a:r>
            <a:r>
              <a:rPr lang="fr-FR" sz="1900" b="1" dirty="0"/>
              <a:t> the </a:t>
            </a:r>
            <a:r>
              <a:rPr lang="fr-FR" sz="1900" b="1" dirty="0" err="1"/>
              <a:t>Grafana</a:t>
            </a:r>
            <a:r>
              <a:rPr lang="fr-FR" sz="1900" b="1" dirty="0"/>
              <a:t> </a:t>
            </a:r>
            <a:r>
              <a:rPr lang="fr-FR" sz="1900" b="1" dirty="0" err="1"/>
              <a:t>dashboard</a:t>
            </a:r>
            <a:r>
              <a:rPr lang="fr-FR" sz="1900" b="1" dirty="0"/>
              <a:t> </a:t>
            </a:r>
            <a:r>
              <a:rPr lang="fr-FR" sz="1900" b="1" dirty="0" err="1"/>
              <a:t>credentials</a:t>
            </a:r>
            <a:r>
              <a:rPr lang="fr-FR" sz="1900" b="1" dirty="0"/>
              <a:t>:</a:t>
            </a:r>
          </a:p>
          <a:p>
            <a:pPr>
              <a:lnSpc>
                <a:spcPct val="150000"/>
              </a:lnSpc>
            </a:pPr>
            <a:r>
              <a:rPr lang="fr-FR" sz="1800" b="1" dirty="0"/>
              <a:t>$ </a:t>
            </a:r>
            <a:r>
              <a:rPr lang="fr-FR" sz="1800" b="1" dirty="0" err="1"/>
              <a:t>kubectl</a:t>
            </a:r>
            <a:r>
              <a:rPr lang="fr-FR" sz="1800" b="1" dirty="0"/>
              <a:t> </a:t>
            </a:r>
            <a:r>
              <a:rPr lang="fr-FR" sz="1800" b="1" dirty="0" err="1"/>
              <a:t>get</a:t>
            </a:r>
            <a:r>
              <a:rPr lang="fr-FR" sz="1800" b="1" dirty="0"/>
              <a:t> secret </a:t>
            </a:r>
            <a:r>
              <a:rPr lang="fr-FR" sz="1800" b="1" dirty="0" err="1"/>
              <a:t>grafana</a:t>
            </a:r>
            <a:r>
              <a:rPr lang="fr-FR" sz="1800" b="1" dirty="0"/>
              <a:t> -o </a:t>
            </a:r>
            <a:r>
              <a:rPr lang="fr-FR" sz="1800" b="1" dirty="0" err="1"/>
              <a:t>jsonpath</a:t>
            </a:r>
            <a:r>
              <a:rPr lang="fr-FR" sz="1800" b="1" dirty="0"/>
              <a:t>='{.</a:t>
            </a:r>
            <a:r>
              <a:rPr lang="fr-FR" sz="1800" b="1" dirty="0" err="1"/>
              <a:t>data.admin-password</a:t>
            </a:r>
            <a:r>
              <a:rPr lang="fr-FR" sz="1800" b="1" dirty="0"/>
              <a:t>}' | base64 --</a:t>
            </a:r>
            <a:r>
              <a:rPr lang="fr-FR" sz="1800" b="1" dirty="0" err="1"/>
              <a:t>decode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19332357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Grafana dashboard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97734-20AD-4267-8FAC-A19B353C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8762"/>
            <a:ext cx="9144000" cy="37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515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en-US" b="1" dirty="0">
                <a:latin typeface="+mj-lt"/>
              </a:rPr>
              <a:t>Postmortem Culture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 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Learning from Failure</a:t>
            </a:r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78238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Workarounds…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1A145C-02EB-4173-82A2-43FE917F4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54" y="2397965"/>
            <a:ext cx="8302795" cy="44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552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00E3B-B591-47F7-9BF3-4805082383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279E9-F67C-4D93-87B6-B776E336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5750" cy="47250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073E65-12BD-469F-869B-22CAB71B2792}"/>
              </a:ext>
            </a:extLst>
          </p:cNvPr>
          <p:cNvSpPr/>
          <p:nvPr/>
        </p:nvSpPr>
        <p:spPr>
          <a:xfrm>
            <a:off x="-8250" y="5118587"/>
            <a:ext cx="9144000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/>
              <a:t>The goals of a postmortem are to understand all contributing root causes, document the incident for future reference and pattern discovery, and enact effective preventative actions to reduce the likelihood or impact of recurrence.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21859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postmortem?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A0E6D-8614-4CA9-9E1E-57FB17C399C3}"/>
              </a:ext>
            </a:extLst>
          </p:cNvPr>
          <p:cNvSpPr/>
          <p:nvPr/>
        </p:nvSpPr>
        <p:spPr>
          <a:xfrm>
            <a:off x="0" y="2527069"/>
            <a:ext cx="9144000" cy="3809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A </a:t>
            </a:r>
            <a:r>
              <a:rPr lang="fr-FR" sz="2000" b="1" dirty="0" err="1"/>
              <a:t>postmortem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a </a:t>
            </a:r>
            <a:r>
              <a:rPr lang="fr-FR" sz="2000" b="1" dirty="0" err="1"/>
              <a:t>written</a:t>
            </a:r>
            <a:r>
              <a:rPr lang="fr-FR" sz="2000" b="1" dirty="0"/>
              <a:t> record of an incident </a:t>
            </a:r>
            <a:r>
              <a:rPr lang="fr-FR" sz="2000" b="1" dirty="0" err="1"/>
              <a:t>that</a:t>
            </a:r>
            <a:r>
              <a:rPr lang="fr-FR" sz="2000" b="1" dirty="0"/>
              <a:t> </a:t>
            </a:r>
            <a:r>
              <a:rPr lang="fr-FR" sz="2000" b="1" dirty="0" err="1"/>
              <a:t>describes</a:t>
            </a:r>
            <a:r>
              <a:rPr lang="fr-FR" sz="2000" b="1" dirty="0"/>
              <a:t>:</a:t>
            </a:r>
          </a:p>
          <a:p>
            <a:pPr>
              <a:lnSpc>
                <a:spcPct val="150000"/>
              </a:lnSpc>
            </a:pPr>
            <a:endParaRPr lang="fr-FR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400" b="1" dirty="0"/>
              <a:t> The </a:t>
            </a:r>
            <a:r>
              <a:rPr lang="fr-FR" sz="2400" b="1" dirty="0" err="1"/>
              <a:t>incident’s</a:t>
            </a:r>
            <a:r>
              <a:rPr lang="fr-FR" sz="2400" b="1" dirty="0"/>
              <a:t> impact.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400" b="1" dirty="0"/>
              <a:t> The actions </a:t>
            </a:r>
            <a:r>
              <a:rPr lang="fr-FR" sz="2400" b="1" dirty="0" err="1"/>
              <a:t>taken</a:t>
            </a:r>
            <a:r>
              <a:rPr lang="fr-FR" sz="2400" b="1" dirty="0"/>
              <a:t> to </a:t>
            </a:r>
            <a:r>
              <a:rPr lang="fr-FR" sz="2400" b="1" dirty="0" err="1"/>
              <a:t>mitigate</a:t>
            </a:r>
            <a:r>
              <a:rPr lang="fr-FR" sz="2400" b="1" dirty="0"/>
              <a:t> or </a:t>
            </a:r>
            <a:r>
              <a:rPr lang="fr-FR" sz="2400" b="1" dirty="0" err="1"/>
              <a:t>resolve</a:t>
            </a:r>
            <a:r>
              <a:rPr lang="fr-FR" sz="2400" b="1" dirty="0"/>
              <a:t> the incident.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400" b="1" dirty="0"/>
              <a:t> The </a:t>
            </a:r>
            <a:r>
              <a:rPr lang="fr-FR" sz="2400" b="1" dirty="0" err="1"/>
              <a:t>incident’s</a:t>
            </a:r>
            <a:r>
              <a:rPr lang="fr-FR" sz="2400" b="1" dirty="0"/>
              <a:t> causes.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400" b="1" dirty="0"/>
              <a:t> Follow-up actions </a:t>
            </a:r>
            <a:r>
              <a:rPr lang="fr-FR" sz="2400" b="1" dirty="0" err="1"/>
              <a:t>taken</a:t>
            </a:r>
            <a:r>
              <a:rPr lang="fr-FR" sz="2400" b="1" dirty="0"/>
              <a:t> to </a:t>
            </a:r>
            <a:r>
              <a:rPr lang="fr-FR" sz="2400" b="1" dirty="0" err="1"/>
              <a:t>prevent</a:t>
            </a:r>
            <a:r>
              <a:rPr lang="fr-FR" sz="2400" b="1" dirty="0"/>
              <a:t> the incident </a:t>
            </a:r>
            <a:r>
              <a:rPr lang="fr-FR" sz="2400" b="1" dirty="0" err="1"/>
              <a:t>from</a:t>
            </a:r>
            <a:r>
              <a:rPr lang="fr-FR" sz="2400" b="1" dirty="0"/>
              <a:t>  happening </a:t>
            </a:r>
            <a:r>
              <a:rPr lang="fr-FR" sz="2400" b="1" dirty="0" err="1"/>
              <a:t>again</a:t>
            </a:r>
            <a:r>
              <a:rPr lang="fr-F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65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Postmortem process overview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A0E6D-8614-4CA9-9E1E-57FB17C399C3}"/>
              </a:ext>
            </a:extLst>
          </p:cNvPr>
          <p:cNvSpPr/>
          <p:nvPr/>
        </p:nvSpPr>
        <p:spPr>
          <a:xfrm>
            <a:off x="0" y="2527069"/>
            <a:ext cx="9144000" cy="393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For postmortems to be effective, the process has to make it easy for teams to identify causes and fix them..</a:t>
            </a:r>
          </a:p>
          <a:p>
            <a:pPr algn="just">
              <a:lnSpc>
                <a:spcPct val="150000"/>
              </a:lnSpc>
            </a:pP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dirty="0"/>
              <a:t>Postmortems should not be restricted/limited to only technical issues (outages, technical incidents, failures), because otherwise we miss a lot of valuable information from other areas that are helpful for continuous improvement.</a:t>
            </a:r>
          </a:p>
          <a:p>
            <a:pPr algn="just"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fr-FR" dirty="0"/>
              <a:t>Template: </a:t>
            </a:r>
            <a:br>
              <a:rPr lang="fr-FR" dirty="0"/>
            </a:br>
            <a:r>
              <a:rPr lang="fr-FR" dirty="0">
                <a:hlinkClick r:id="rId3"/>
              </a:rPr>
              <a:t>https://github.com/dastergon/postmortem-templates/blob/master/templates/postmortem-template-srebook.md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1025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Postmortem process overview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A0E6D-8614-4CA9-9E1E-57FB17C399C3}"/>
              </a:ext>
            </a:extLst>
          </p:cNvPr>
          <p:cNvSpPr/>
          <p:nvPr/>
        </p:nvSpPr>
        <p:spPr>
          <a:xfrm>
            <a:off x="0" y="2324200"/>
            <a:ext cx="9144000" cy="4190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They should also include situational issues we might encounter like: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Communication problems.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Conflicts.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Anything you can learn from.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It is VERY IMPORTANT when writing them to: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Use blameless language.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Be </a:t>
            </a:r>
            <a:r>
              <a:rPr lang="en-US" sz="2000" dirty="0" err="1"/>
              <a:t>annonymous</a:t>
            </a:r>
            <a:r>
              <a:rPr lang="en-US" sz="2000" dirty="0"/>
              <a:t> without </a:t>
            </a:r>
            <a:r>
              <a:rPr lang="en-US" sz="2000" dirty="0" err="1"/>
              <a:t>fingerpointing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Be constructive.</a:t>
            </a:r>
          </a:p>
        </p:txBody>
      </p:sp>
    </p:spTree>
    <p:extLst>
      <p:ext uri="{BB962C8B-B14F-4D97-AF65-F5344CB8AC3E}">
        <p14:creationId xmlns:p14="http://schemas.microsoft.com/office/powerpoint/2010/main" val="421731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information should a postmortem contain?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67B01D-A7A0-46BA-A3E2-7EE7A6BB2589}"/>
              </a:ext>
            </a:extLst>
          </p:cNvPr>
          <p:cNvSpPr/>
          <p:nvPr/>
        </p:nvSpPr>
        <p:spPr>
          <a:xfrm>
            <a:off x="283551" y="2489130"/>
            <a:ext cx="8465894" cy="565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An </a:t>
            </a:r>
            <a:r>
              <a:rPr lang="en-US" sz="2400" b="1" dirty="0"/>
              <a:t>overview</a:t>
            </a:r>
            <a:r>
              <a:rPr lang="en-US" sz="2400" dirty="0"/>
              <a:t> to provide context.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9AFBA7-E383-4D11-805D-F01467BA2DB5}"/>
              </a:ext>
            </a:extLst>
          </p:cNvPr>
          <p:cNvSpPr/>
          <p:nvPr/>
        </p:nvSpPr>
        <p:spPr>
          <a:xfrm>
            <a:off x="283551" y="3312090"/>
            <a:ext cx="8465894" cy="565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A description of the problem (</a:t>
            </a:r>
            <a:r>
              <a:rPr lang="en-US" sz="2400" b="1" dirty="0"/>
              <a:t>what happened?</a:t>
            </a:r>
            <a:r>
              <a:rPr lang="en-US" sz="2400" dirty="0"/>
              <a:t>).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8EA262-4AE3-4331-BA2A-E90F6D747190}"/>
              </a:ext>
            </a:extLst>
          </p:cNvPr>
          <p:cNvSpPr/>
          <p:nvPr/>
        </p:nvSpPr>
        <p:spPr>
          <a:xfrm>
            <a:off x="283551" y="4128751"/>
            <a:ext cx="8465894" cy="565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 </a:t>
            </a:r>
            <a:r>
              <a:rPr lang="en-US" sz="2400" b="1" dirty="0"/>
              <a:t>root cause</a:t>
            </a:r>
            <a:r>
              <a:rPr lang="en-US" sz="2400" dirty="0"/>
              <a:t> (Why it happened?).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EC5FFD8-FAEB-40D3-9BFC-85066A4BE9C0}"/>
              </a:ext>
            </a:extLst>
          </p:cNvPr>
          <p:cNvSpPr/>
          <p:nvPr/>
        </p:nvSpPr>
        <p:spPr>
          <a:xfrm>
            <a:off x="283551" y="4922903"/>
            <a:ext cx="8465894" cy="565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A </a:t>
            </a:r>
            <a:r>
              <a:rPr lang="en-US" sz="2400" b="1" dirty="0"/>
              <a:t>resolution</a:t>
            </a:r>
            <a:r>
              <a:rPr lang="en-US" sz="2400" dirty="0"/>
              <a:t> (How we solved the issue).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EF6D78-32CD-43B2-8525-7495074447C6}"/>
              </a:ext>
            </a:extLst>
          </p:cNvPr>
          <p:cNvSpPr/>
          <p:nvPr/>
        </p:nvSpPr>
        <p:spPr>
          <a:xfrm>
            <a:off x="283551" y="5774305"/>
            <a:ext cx="8465894" cy="565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dirty="0"/>
              <a:t>A </a:t>
            </a:r>
            <a:r>
              <a:rPr lang="fr-FR" sz="2400" b="1" dirty="0" err="1"/>
              <a:t>lesson</a:t>
            </a:r>
            <a:r>
              <a:rPr lang="fr-FR" sz="2400" b="1" dirty="0"/>
              <a:t> </a:t>
            </a:r>
            <a:r>
              <a:rPr lang="fr-FR" sz="2400" b="1" dirty="0" err="1"/>
              <a:t>learned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17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6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Continuous Delivery (CD)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865598E-8658-47B0-898D-2941C88EC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4249"/>
            <a:ext cx="9144000" cy="38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7807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information should a postmortem contain?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67B01D-A7A0-46BA-A3E2-7EE7A6BB2589}"/>
              </a:ext>
            </a:extLst>
          </p:cNvPr>
          <p:cNvSpPr/>
          <p:nvPr/>
        </p:nvSpPr>
        <p:spPr>
          <a:xfrm>
            <a:off x="268297" y="2315758"/>
            <a:ext cx="8579094" cy="43410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dirty="0"/>
          </a:p>
          <a:p>
            <a:r>
              <a:rPr lang="en-US" sz="2400" b="1" dirty="0"/>
              <a:t>Some other extra information that could be useful to include:</a:t>
            </a:r>
          </a:p>
          <a:p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Screenshots.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Tickets.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Charts.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Timelines.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External feedback.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7553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Tooling requirements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58B90-D019-401D-9A96-EA9ABA62295F}"/>
              </a:ext>
            </a:extLst>
          </p:cNvPr>
          <p:cNvSpPr/>
          <p:nvPr/>
        </p:nvSpPr>
        <p:spPr>
          <a:xfrm>
            <a:off x="283551" y="2993967"/>
            <a:ext cx="4002962" cy="565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Incident </a:t>
            </a:r>
            <a:r>
              <a:rPr lang="fr-FR" sz="2400" b="1" dirty="0" err="1"/>
              <a:t>tracking</a:t>
            </a:r>
            <a:endParaRPr lang="fr-FR" sz="40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394DFB-D65E-4D84-AF56-F6BE321D54F4}"/>
              </a:ext>
            </a:extLst>
          </p:cNvPr>
          <p:cNvSpPr/>
          <p:nvPr/>
        </p:nvSpPr>
        <p:spPr>
          <a:xfrm>
            <a:off x="283551" y="4365457"/>
            <a:ext cx="4002962" cy="565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err="1"/>
              <a:t>Video</a:t>
            </a:r>
            <a:r>
              <a:rPr lang="fr-FR" sz="2400" b="1" dirty="0"/>
              <a:t> chat</a:t>
            </a:r>
            <a:endParaRPr lang="fr-FR" sz="40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2DCCFC-06B0-4AB1-917A-DDE661485C26}"/>
              </a:ext>
            </a:extLst>
          </p:cNvPr>
          <p:cNvSpPr/>
          <p:nvPr/>
        </p:nvSpPr>
        <p:spPr>
          <a:xfrm>
            <a:off x="4857487" y="2993966"/>
            <a:ext cx="4002962" cy="565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Chat room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ADD6B7-8146-4ACA-A75F-2F9855E70277}"/>
              </a:ext>
            </a:extLst>
          </p:cNvPr>
          <p:cNvSpPr/>
          <p:nvPr/>
        </p:nvSpPr>
        <p:spPr>
          <a:xfrm>
            <a:off x="4857487" y="4365455"/>
            <a:ext cx="4002962" cy="565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err="1"/>
              <a:t>Alerting</a:t>
            </a:r>
            <a:r>
              <a:rPr lang="fr-FR" sz="2400" b="1" dirty="0"/>
              <a:t> system</a:t>
            </a:r>
            <a:endParaRPr lang="fr-FR" sz="40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90FBFD-14D2-4F05-AF4E-1736293C9D3F}"/>
              </a:ext>
            </a:extLst>
          </p:cNvPr>
          <p:cNvSpPr/>
          <p:nvPr/>
        </p:nvSpPr>
        <p:spPr>
          <a:xfrm>
            <a:off x="283551" y="5859082"/>
            <a:ext cx="4002962" cy="565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Documentation </a:t>
            </a:r>
            <a:r>
              <a:rPr lang="fr-FR" sz="2400" b="1" dirty="0" err="1"/>
              <a:t>tool</a:t>
            </a:r>
            <a:endParaRPr lang="fr-FR" sz="4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BF71BB-4E83-46DF-8E1A-469F2BDC04D9}"/>
              </a:ext>
            </a:extLst>
          </p:cNvPr>
          <p:cNvSpPr/>
          <p:nvPr/>
        </p:nvSpPr>
        <p:spPr>
          <a:xfrm>
            <a:off x="4857487" y="5859081"/>
            <a:ext cx="4002962" cy="5652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err="1"/>
              <a:t>Statuspage</a:t>
            </a:r>
            <a:r>
              <a:rPr lang="fr-FR" sz="2400" dirty="0"/>
              <a:t> </a:t>
            </a:r>
            <a:endParaRPr lang="fr-FR" sz="4000" b="1" dirty="0"/>
          </a:p>
        </p:txBody>
      </p:sp>
    </p:spTree>
    <p:extLst>
      <p:ext uri="{BB962C8B-B14F-4D97-AF65-F5344CB8AC3E}">
        <p14:creationId xmlns:p14="http://schemas.microsoft.com/office/powerpoint/2010/main" val="24262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 postmortems?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050A6-B67D-49B3-B551-1874DD00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689" y="2399314"/>
            <a:ext cx="5744631" cy="36556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15F08A-70D8-4818-A62F-51D7D03FF15E}"/>
              </a:ext>
            </a:extLst>
          </p:cNvPr>
          <p:cNvSpPr/>
          <p:nvPr/>
        </p:nvSpPr>
        <p:spPr>
          <a:xfrm>
            <a:off x="437812" y="6360625"/>
            <a:ext cx="7644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https://about.gitlab.com/blog/2017/02/10/postmortem-of-database-outage-of-january-31/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1518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Replay postmortem scenarios as training 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50EF1-7A8F-4857-AE54-5A510FC3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3" y="2370561"/>
            <a:ext cx="868801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639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en-US" b="1" dirty="0"/>
              <a:t>SRE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Emergency Procedures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8111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1448631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Context: 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Launching new features vs reliability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8C6FD-C2A4-4B73-8AD8-22DF7FE7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3777"/>
            <a:ext cx="9075990" cy="285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96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1448631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Context: 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Launching new features vs reliability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7DEDBB-7384-4EBC-A0CF-C344C8AAC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87" y="2324407"/>
            <a:ext cx="5424623" cy="43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78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18665" y="712204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Path towards high availability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E3554-60D1-4144-AD4B-A720BE41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65" y="3105896"/>
            <a:ext cx="8579094" cy="28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1997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38066" y="1574020"/>
            <a:ext cx="2278285" cy="3333750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Quiz: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 want my service availability to be …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15FF33-8D9B-4BC7-AB42-C38745BF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07" y="643466"/>
            <a:ext cx="4547084" cy="5568739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0568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18665" y="712204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Right answer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996FB-D683-48FF-8805-AB8E2128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65" y="2723901"/>
            <a:ext cx="8564170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8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6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Incremental Deployment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7273D3F-5F0B-4963-95CD-F8F2E7661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82042"/>
            <a:ext cx="9144000" cy="38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767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81355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Deciding on right availability target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answer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3709A-AD3D-405A-86FD-967D3CCC5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2" y="2674111"/>
            <a:ext cx="8909941" cy="30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499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81355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Service Level Indicators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65D020-8E2A-4FBF-BAE8-78D1130E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18" y="2708866"/>
            <a:ext cx="8782563" cy="356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288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81355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Service Level Objectives (SLOs)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418CB-87E2-43DF-B111-5ED2CA0C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7690"/>
            <a:ext cx="7677601" cy="4086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AD78D-D103-49B1-9CD6-9852545B6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906" y="2400156"/>
            <a:ext cx="1714739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578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81355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Expected downtime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C965C-6B84-4958-9D1A-FFF27EE5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70" y="2408257"/>
            <a:ext cx="6189580" cy="38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39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81355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Error Budget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75AF9-25C5-4656-A647-F035486A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" y="2927334"/>
            <a:ext cx="9028279" cy="24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459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81355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Life of an incident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5F375-1E61-4764-907D-535E4627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32" y="2694456"/>
            <a:ext cx="6706536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2924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81355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Life of an incident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1BE888-F0CF-4E63-98B9-C395F446E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56" y="2578262"/>
            <a:ext cx="5397287" cy="41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73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81355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Life of an incident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B0D3F-E6C8-474D-A5A6-E9E41679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" y="2383940"/>
            <a:ext cx="7977878" cy="43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1242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81355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Life of an incident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63842-B223-434C-9847-4F1DBCE4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9" y="2541055"/>
            <a:ext cx="7731281" cy="42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39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81355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Life of an incident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83E75-0048-44F3-819C-5936B4480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" y="2376969"/>
            <a:ext cx="7980503" cy="44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17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6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Continuous Integration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67D9F82-703D-445C-ACFE-F11B5364D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18894"/>
            <a:ext cx="9144000" cy="39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098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81355" y="86461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Recap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E660E-9159-4418-9F27-3BF50B7E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4942"/>
            <a:ext cx="9148553" cy="37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76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73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6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Getting Started – Infrastructure as Code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DF63048-F6A5-438E-B485-267B9921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" y="2583619"/>
            <a:ext cx="9045526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3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3600" b="1" dirty="0">
                <a:latin typeface="+mj-lt"/>
              </a:rPr>
              <a:t>Agenda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9A9E3E-EC37-40BC-92C3-7FA6C5C572AA}"/>
              </a:ext>
            </a:extLst>
          </p:cNvPr>
          <p:cNvSpPr/>
          <p:nvPr/>
        </p:nvSpPr>
        <p:spPr>
          <a:xfrm>
            <a:off x="225082" y="903609"/>
            <a:ext cx="8693835" cy="557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Part 1: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 err="1"/>
              <a:t>IaC</a:t>
            </a:r>
            <a:r>
              <a:rPr lang="fr-FR" sz="2000" dirty="0"/>
              <a:t>: The Big Picture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Create immutable infrastructure using Packer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Configuration Management using Ansible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Workshop</a:t>
            </a:r>
            <a:endParaRPr lang="fr-FR" sz="2000" dirty="0"/>
          </a:p>
          <a:p>
            <a:pPr>
              <a:lnSpc>
                <a:spcPct val="150000"/>
              </a:lnSpc>
            </a:pPr>
            <a:endParaRPr lang="fr-FR" sz="2000" dirty="0"/>
          </a:p>
          <a:p>
            <a:pPr>
              <a:lnSpc>
                <a:spcPct val="150000"/>
              </a:lnSpc>
            </a:pPr>
            <a:r>
              <a:rPr lang="fr-FR" sz="2000" b="1" dirty="0"/>
              <a:t>Part 2: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SRE Culture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Practical Alerting from Time-Series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Postmortem Culture Learning from Failure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SRE Emergency Procedures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Workshop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40488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85787" y="3886200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Clr>
                <a:schemeClr val="dk1"/>
              </a:buClr>
              <a:buSzPts val="2800"/>
            </a:pPr>
            <a:r>
              <a:rPr lang="fr-FR" b="1" dirty="0" err="1"/>
              <a:t>Create</a:t>
            </a:r>
            <a:r>
              <a:rPr lang="fr-FR" b="1" dirty="0"/>
              <a:t> immutable infrastructure</a:t>
            </a:r>
            <a:br>
              <a:rPr lang="fr-FR" b="1" dirty="0"/>
            </a:br>
            <a:br>
              <a:rPr lang="fr-FR" b="1" dirty="0"/>
            </a:br>
            <a:r>
              <a:rPr lang="fr-FR" b="1" dirty="0" err="1"/>
              <a:t>using</a:t>
            </a:r>
            <a:r>
              <a:rPr lang="fr-FR" b="1" dirty="0"/>
              <a:t> </a:t>
            </a:r>
            <a:r>
              <a:rPr lang="fr-FR" b="1" dirty="0" err="1"/>
              <a:t>Hashicorp</a:t>
            </a:r>
            <a:r>
              <a:rPr lang="fr-FR" b="1" dirty="0"/>
              <a:t> Packer</a:t>
            </a:r>
            <a:endParaRPr sz="4800" b="1" i="1" dirty="0"/>
          </a:p>
        </p:txBody>
      </p:sp>
    </p:spTree>
    <p:extLst>
      <p:ext uri="{BB962C8B-B14F-4D97-AF65-F5344CB8AC3E}">
        <p14:creationId xmlns:p14="http://schemas.microsoft.com/office/powerpoint/2010/main" val="90335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Immutable Infrastructure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D48D7F-CE4B-4C72-A1D8-F9CCA2CA5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77" y="2560321"/>
            <a:ext cx="9152077" cy="36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Pets and Cattle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432E7B1-B85B-4D0C-9090-717EB82D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07867"/>
            <a:ext cx="9144000" cy="40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9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Pets and Cattle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AE1CBDD-B786-4EB6-B927-60A7259C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702" y="2295831"/>
            <a:ext cx="6191756" cy="45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1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benefits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13203AF-5146-4A7C-B0E4-C31D26C9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6" y="2761639"/>
            <a:ext cx="9058767" cy="3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0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3" y="680189"/>
            <a:ext cx="8354891" cy="14630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to use it? </a:t>
            </a:r>
            <a:b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700" b="1" kern="1200" dirty="0">
                <a:solidFill>
                  <a:srgbClr val="FFFFFF"/>
                </a:solidFill>
              </a:rPr>
              <a:t>How?</a:t>
            </a:r>
            <a:endParaRPr lang="en-US" sz="4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1C539C-CC87-4BF7-8C7B-3D8A1628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563" y="4112057"/>
            <a:ext cx="5429087" cy="2594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50F074-938B-4C97-8EC3-FDBAAC8F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48" y="2315524"/>
            <a:ext cx="6916115" cy="1057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FD9A29-B3E7-4DB6-A08D-BB0794C7B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180" y="3233992"/>
            <a:ext cx="4391638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2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7"/>
            <a:ext cx="8354891" cy="11051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Docker?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0DBE65-2920-4E9D-8440-E3EDCF39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6280"/>
            <a:ext cx="9144000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7"/>
            <a:ext cx="8354891" cy="11051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Packer!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1A6591-1AFC-4157-9C1A-89C84C10B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43463"/>
            <a:ext cx="9144000" cy="387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57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7"/>
            <a:ext cx="8354891" cy="11051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Packer Template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B2E0F3-0789-46FB-8414-5017E809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5002"/>
            <a:ext cx="9144001" cy="40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1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7"/>
            <a:ext cx="8354891" cy="11051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Packer Template</a:t>
            </a:r>
            <a:endParaRPr lang="en-US" sz="4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2750B39-4E53-4723-A087-8CC22D4AF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85" y="2335882"/>
            <a:ext cx="7754227" cy="45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85787" y="4487594"/>
            <a:ext cx="7772400" cy="11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Clr>
                <a:schemeClr val="dk1"/>
              </a:buClr>
              <a:buSzPts val="2800"/>
            </a:pPr>
            <a:r>
              <a:rPr lang="fr-FR" sz="4800" b="1" dirty="0" err="1"/>
              <a:t>IaC</a:t>
            </a:r>
            <a:r>
              <a:rPr lang="fr-FR" sz="4800" b="1" dirty="0"/>
              <a:t>: The Big Picture</a:t>
            </a:r>
            <a:endParaRPr sz="6000" b="1" i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7"/>
            <a:ext cx="8354891" cy="11051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Packer Template</a:t>
            </a:r>
            <a:endParaRPr lang="en-US" sz="4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A86744E-C13B-4C79-A3CE-5B964D5F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17" y="2337793"/>
            <a:ext cx="7618965" cy="452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64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7"/>
            <a:ext cx="8354891" cy="11051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Packer Template</a:t>
            </a:r>
            <a:endParaRPr lang="en-US" sz="4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FE3D9DE-6F6E-447E-9CA2-38D271D6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2" y="2360944"/>
            <a:ext cx="7630943" cy="44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46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7"/>
            <a:ext cx="8354891" cy="11051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Provisioners</a:t>
            </a:r>
            <a:endParaRPr lang="en-US" sz="4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0918C5-575E-4F68-B0A6-864F8177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167" y="2399417"/>
            <a:ext cx="6077243" cy="44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8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7"/>
            <a:ext cx="8354891" cy="11051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Provisioners</a:t>
            </a:r>
            <a:endParaRPr lang="en-US" sz="4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D8A2A50-D893-4FDF-9888-7913C75C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4155"/>
            <a:ext cx="9144000" cy="455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06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343487"/>
            <a:ext cx="8354891" cy="11051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Provisioners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03232C6-79BE-4D8A-8F39-76BBE020A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8" y="2374651"/>
            <a:ext cx="7260061" cy="44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76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Configuration Management Provisioners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FA8E6DA-E4A2-4E23-B40E-DAC751974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6521"/>
            <a:ext cx="9190277" cy="34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1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Script Provisioners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56F10A-9228-4AFC-BC5C-E94FDE3A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7574"/>
            <a:ext cx="8865886" cy="333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5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174738-DC03-4507-9BE9-233FADF7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1" y="2449405"/>
            <a:ext cx="7413637" cy="44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2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65B7681-9116-4F2A-97DD-10E9C552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9" y="2351849"/>
            <a:ext cx="7735380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93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DAEB980-A8F2-4C11-99E7-39D36262E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4" y="223295"/>
            <a:ext cx="8727504" cy="60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8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IaC</a:t>
            </a:r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The Pipeline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C8D2FDC-0861-43EA-BFF6-6C185E21F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65086"/>
            <a:ext cx="9144000" cy="40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86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clean-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ami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-name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504EC9A-5A19-4764-B53C-E4FCF0905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0" y="2894561"/>
            <a:ext cx="8956599" cy="355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69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Timestamp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1340A7-635F-466A-B873-E4E3EC7C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5849"/>
            <a:ext cx="9107070" cy="398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15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Variables - Setting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5CBDA93-DB94-4D29-B3F2-1524599FB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2" y="2639563"/>
            <a:ext cx="8785923" cy="3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46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1084747"/>
            <a:ext cx="9141714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9143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65443" y="2076450"/>
            <a:ext cx="8013114" cy="13451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Transitioning from Packer to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1724D-77AF-423D-AC92-D73A279D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442" y="3813102"/>
            <a:ext cx="5649113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69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Packer - What We've Got so far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0C4893-DF87-4AB8-ADC8-0B704718E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25849"/>
            <a:ext cx="9144000" cy="41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1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Docker - What Else Do you Get?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4CBF71B-11C9-4C79-B12D-9758DBD2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" y="2667773"/>
            <a:ext cx="9144000" cy="36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98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Packer - Hybrid Builds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5239CD9-40CA-4D2F-BD4E-38057D200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51" y="2370759"/>
            <a:ext cx="8579094" cy="428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Packer - Hybrid Builds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5E2E338-7103-4D7E-9159-104ECC33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2" y="2561360"/>
            <a:ext cx="8521197" cy="36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30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158527" y="186728"/>
            <a:ext cx="4578895" cy="203105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75115D-FE3F-4B20-86EE-82DBA862DF9F}"/>
              </a:ext>
            </a:extLst>
          </p:cNvPr>
          <p:cNvSpPr/>
          <p:nvPr/>
        </p:nvSpPr>
        <p:spPr>
          <a:xfrm>
            <a:off x="2412610" y="2404511"/>
            <a:ext cx="4572000" cy="28748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chemeClr val="bg1"/>
                </a:solidFill>
              </a:rPr>
              <a:t>- Install Packer</a:t>
            </a:r>
          </a:p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chemeClr val="bg1"/>
                </a:solidFill>
              </a:rPr>
              <a:t>- Command Line Options</a:t>
            </a:r>
          </a:p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chemeClr val="bg1"/>
                </a:solidFill>
              </a:rPr>
              <a:t>- Basic Packer Template:</a:t>
            </a:r>
          </a:p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chemeClr val="bg1"/>
                </a:solidFill>
              </a:rPr>
              <a:t>   - Ubuntu 18.04 LTS </a:t>
            </a:r>
          </a:p>
          <a:p>
            <a:pPr>
              <a:lnSpc>
                <a:spcPct val="150000"/>
              </a:lnSpc>
            </a:pPr>
            <a:r>
              <a:rPr lang="fr-FR" sz="2800" b="1" dirty="0">
                <a:solidFill>
                  <a:schemeClr val="bg1"/>
                </a:solidFill>
              </a:rPr>
              <a:t>- </a:t>
            </a:r>
            <a:r>
              <a:rPr lang="fr-FR" sz="2800" b="1" dirty="0" err="1">
                <a:solidFill>
                  <a:schemeClr val="bg1"/>
                </a:solidFill>
              </a:rPr>
              <a:t>Your</a:t>
            </a:r>
            <a:r>
              <a:rPr lang="fr-FR" sz="2800" b="1" dirty="0">
                <a:solidFill>
                  <a:schemeClr val="bg1"/>
                </a:solidFill>
              </a:rPr>
              <a:t> First </a:t>
            </a:r>
            <a:r>
              <a:rPr lang="fr-FR" sz="2800" b="1" dirty="0" err="1">
                <a:solidFill>
                  <a:schemeClr val="bg1"/>
                </a:solidFill>
              </a:rPr>
              <a:t>Cow</a:t>
            </a:r>
            <a:r>
              <a:rPr lang="fr-FR" sz="2800" b="1" dirty="0">
                <a:solidFill>
                  <a:schemeClr val="bg1"/>
                </a:solidFill>
              </a:rPr>
              <a:t> Server!</a:t>
            </a:r>
          </a:p>
        </p:txBody>
      </p:sp>
    </p:spTree>
    <p:extLst>
      <p:ext uri="{BB962C8B-B14F-4D97-AF65-F5344CB8AC3E}">
        <p14:creationId xmlns:p14="http://schemas.microsoft.com/office/powerpoint/2010/main" val="3282108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3" y="1448631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Install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+mj-cs"/>
              </a:rPr>
              <a:t>&gt; </a:t>
            </a:r>
            <a:r>
              <a:rPr lang="en-US" sz="2800" b="1" kern="1200" dirty="0" err="1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+mj-cs"/>
              </a:rPr>
              <a:t>choco</a:t>
            </a:r>
            <a:r>
              <a:rPr lang="en-US" sz="2800" b="1" kern="1200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+mj-cs"/>
              </a:rPr>
              <a:t> install packer</a:t>
            </a:r>
            <a:endParaRPr lang="en-US" sz="3200" b="1" kern="1200" dirty="0">
              <a:solidFill>
                <a:srgbClr val="FFFFFF"/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41312FC-0A24-4850-8BAA-5E5D06735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" y="2498541"/>
            <a:ext cx="8995779" cy="4015973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12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3" y="378155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Saving to Business and Customers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BCE3D6C-5790-46AF-8167-871F0CD44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68817"/>
            <a:ext cx="9144000" cy="420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06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695112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3200" b="1" dirty="0">
                <a:solidFill>
                  <a:schemeClr val="bg1"/>
                </a:solidFill>
              </a:rPr>
              <a:t>Basic Packer Template</a:t>
            </a:r>
            <a:endParaRPr lang="en-US" sz="3200" b="1" kern="1200" dirty="0">
              <a:solidFill>
                <a:srgbClr val="FFFFFF"/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F1755-E259-462E-BF31-9BDD724F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3152"/>
            <a:ext cx="9144000" cy="33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87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674BB-C8BD-45A0-B346-F8A24CC7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19" y="2380625"/>
            <a:ext cx="6858957" cy="4477375"/>
          </a:xfrm>
          <a:prstGeom prst="rect">
            <a:avLst/>
          </a:prstGeom>
        </p:spPr>
      </p:pic>
      <p:sp>
        <p:nvSpPr>
          <p:cNvPr id="10" name="Google Shape;344;p24">
            <a:extLst>
              <a:ext uri="{FF2B5EF4-FFF2-40B4-BE49-F238E27FC236}">
                <a16:creationId xmlns:a16="http://schemas.microsoft.com/office/drawing/2014/main" id="{BAB7282D-CC9D-4328-ACA3-15357B9E0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554" y="695112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3200" b="1" dirty="0">
                <a:solidFill>
                  <a:schemeClr val="bg1"/>
                </a:solidFill>
              </a:rPr>
              <a:t>Basic Packer Template</a:t>
            </a:r>
            <a:endParaRPr lang="en-US" sz="3200" b="1" kern="1200" dirty="0">
              <a:solidFill>
                <a:srgbClr val="FFFFFF"/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2870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b="1" dirty="0"/>
              <a:t>Configuration Management</a:t>
            </a:r>
            <a:br>
              <a:rPr lang="fr-FR" sz="4400" b="1" dirty="0"/>
            </a:br>
            <a:r>
              <a:rPr lang="fr-FR" sz="4400" b="1" dirty="0" err="1"/>
              <a:t>using</a:t>
            </a:r>
            <a:r>
              <a:rPr lang="fr-FR" sz="4400" b="1" dirty="0"/>
              <a:t> Ansible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374106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115662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Implementing Ansible Inventory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CC970-E7E1-4B6B-96B1-A2129177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3775"/>
            <a:ext cx="9144000" cy="42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48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1156620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Groups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E5DA7-99CC-432E-A3AB-D48E7E71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49" y="2308293"/>
            <a:ext cx="5442901" cy="45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4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Default Groups: All, Ungrouped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89999C-F980-4C68-AD40-5CD21A27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7268"/>
            <a:ext cx="9160562" cy="362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62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Nested Groups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EFA84-3EE1-4F4C-8307-51DACB89E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62" y="2339716"/>
            <a:ext cx="5081075" cy="450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2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Variables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BAC63-FD03-4707-9978-77C5D428D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52" y="2308286"/>
            <a:ext cx="4462096" cy="453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28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Overriding variables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5DFEC-409D-4990-A329-AC9EAC71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67" y="742951"/>
            <a:ext cx="5369654" cy="5383112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0493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Nested Group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8DE6E-F257-4728-93CF-4D176A054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50" y="280677"/>
            <a:ext cx="5089904" cy="6245283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1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3" y="378155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Saving to Business and Customers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CD9C78-5D6D-4FE4-9883-D53D6A9C0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370469"/>
            <a:ext cx="9144000" cy="43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231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Writing Ansible playbooks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8B6651-BD17-41D8-B24C-AF6A26A7022B}"/>
              </a:ext>
            </a:extLst>
          </p:cNvPr>
          <p:cNvSpPr/>
          <p:nvPr/>
        </p:nvSpPr>
        <p:spPr>
          <a:xfrm>
            <a:off x="281355" y="2733992"/>
            <a:ext cx="8576898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Playbooks are essentially sets of instructions (plays) that you send to run on a single target or groups of targets (hosts). </a:t>
            </a:r>
          </a:p>
          <a:p>
            <a:pPr>
              <a:lnSpc>
                <a:spcPct val="150000"/>
              </a:lnSpc>
            </a:pPr>
            <a:endParaRPr lang="fr-FR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800" b="1" dirty="0"/>
              <a:t>For </a:t>
            </a:r>
            <a:r>
              <a:rPr lang="fr-FR" sz="1800" b="1" dirty="0" err="1"/>
              <a:t>this</a:t>
            </a:r>
            <a:r>
              <a:rPr lang="fr-FR" sz="1800" b="1" dirty="0"/>
              <a:t> </a:t>
            </a:r>
            <a:r>
              <a:rPr lang="fr-FR" sz="1800" b="1" dirty="0" err="1"/>
              <a:t>example</a:t>
            </a:r>
            <a:r>
              <a:rPr lang="fr-FR" sz="1800" b="1" dirty="0"/>
              <a:t>, the </a:t>
            </a:r>
            <a:r>
              <a:rPr lang="fr-FR" sz="1800" b="1" dirty="0" err="1"/>
              <a:t>target</a:t>
            </a:r>
            <a:r>
              <a:rPr lang="fr-FR" sz="1800" b="1" dirty="0"/>
              <a:t> host </a:t>
            </a:r>
            <a:r>
              <a:rPr lang="fr-FR" sz="1800" b="1" dirty="0" err="1"/>
              <a:t>will</a:t>
            </a:r>
            <a:r>
              <a:rPr lang="fr-FR" sz="1800" b="1" dirty="0"/>
              <a:t> </a:t>
            </a:r>
            <a:r>
              <a:rPr lang="fr-FR" sz="1800" b="1" dirty="0" err="1"/>
              <a:t>be</a:t>
            </a:r>
            <a:r>
              <a:rPr lang="fr-FR" sz="1800" b="1" dirty="0"/>
              <a:t> a RHEL/CentOS 7 base </a:t>
            </a:r>
            <a:r>
              <a:rPr lang="fr-FR" sz="1800" b="1" dirty="0" err="1"/>
              <a:t>install</a:t>
            </a:r>
            <a:r>
              <a:rPr lang="fr-FR" sz="1800" b="1" dirty="0"/>
              <a:t>. </a:t>
            </a:r>
          </a:p>
          <a:p>
            <a:pPr>
              <a:lnSpc>
                <a:spcPct val="150000"/>
              </a:lnSpc>
            </a:pPr>
            <a:endParaRPr lang="fr-FR" sz="18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800" b="1" dirty="0"/>
              <a:t>There </a:t>
            </a:r>
            <a:r>
              <a:rPr lang="fr-FR" sz="1800" b="1" dirty="0" err="1"/>
              <a:t>will</a:t>
            </a:r>
            <a:r>
              <a:rPr lang="fr-FR" sz="1800" b="1" dirty="0"/>
              <a:t> </a:t>
            </a:r>
            <a:r>
              <a:rPr lang="fr-FR" sz="1800" b="1" dirty="0" err="1"/>
              <a:t>be</a:t>
            </a:r>
            <a:r>
              <a:rPr lang="fr-FR" sz="1800" b="1" dirty="0"/>
              <a:t> a web server </a:t>
            </a:r>
            <a:r>
              <a:rPr lang="fr-FR" sz="1800" b="1" dirty="0" err="1"/>
              <a:t>installed</a:t>
            </a:r>
            <a:r>
              <a:rPr lang="fr-FR" sz="1800" b="1" dirty="0"/>
              <a:t> (NGINX) and </a:t>
            </a:r>
            <a:r>
              <a:rPr lang="fr-FR" sz="1800" b="1" dirty="0" err="1"/>
              <a:t>then</a:t>
            </a:r>
            <a:r>
              <a:rPr lang="fr-FR" sz="1800" b="1" dirty="0"/>
              <a:t> an index.html file </a:t>
            </a:r>
            <a:r>
              <a:rPr lang="fr-FR" sz="1800" b="1" dirty="0" err="1"/>
              <a:t>will</a:t>
            </a:r>
            <a:r>
              <a:rPr lang="fr-FR" sz="1800" b="1" dirty="0"/>
              <a:t> </a:t>
            </a:r>
            <a:r>
              <a:rPr lang="fr-FR" sz="1800" b="1" dirty="0" err="1"/>
              <a:t>be</a:t>
            </a:r>
            <a:r>
              <a:rPr lang="fr-FR" sz="1800" b="1" dirty="0"/>
              <a:t> </a:t>
            </a:r>
            <a:r>
              <a:rPr lang="fr-FR" sz="1800" b="1" dirty="0" err="1"/>
              <a:t>created</a:t>
            </a:r>
            <a:r>
              <a:rPr lang="fr-FR" sz="1800" b="1" dirty="0"/>
              <a:t> in the default </a:t>
            </a:r>
            <a:r>
              <a:rPr lang="fr-FR" sz="1800" b="1" dirty="0" err="1"/>
              <a:t>webroot</a:t>
            </a:r>
            <a:r>
              <a:rPr lang="fr-FR" sz="1800" b="1" dirty="0"/>
              <a:t>. </a:t>
            </a:r>
          </a:p>
          <a:p>
            <a:pPr>
              <a:lnSpc>
                <a:spcPct val="150000"/>
              </a:lnSpc>
            </a:pPr>
            <a:endParaRPr lang="fr-FR" sz="18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800" b="1" dirty="0" err="1"/>
              <a:t>After</a:t>
            </a:r>
            <a:r>
              <a:rPr lang="fr-FR" sz="1800" b="1" dirty="0"/>
              <a:t> the </a:t>
            </a:r>
            <a:r>
              <a:rPr lang="fr-FR" sz="1800" b="1" dirty="0" err="1"/>
              <a:t>install</a:t>
            </a:r>
            <a:r>
              <a:rPr lang="fr-FR" sz="1800" b="1" dirty="0"/>
              <a:t> and file </a:t>
            </a:r>
            <a:r>
              <a:rPr lang="fr-FR" sz="1800" b="1" dirty="0" err="1"/>
              <a:t>tasks</a:t>
            </a:r>
            <a:r>
              <a:rPr lang="fr-FR" sz="1800" b="1" dirty="0"/>
              <a:t> are </a:t>
            </a:r>
            <a:r>
              <a:rPr lang="fr-FR" sz="1800" b="1" dirty="0" err="1"/>
              <a:t>completed</a:t>
            </a:r>
            <a:r>
              <a:rPr lang="fr-FR" sz="1800" b="1" dirty="0"/>
              <a:t> the service </a:t>
            </a:r>
            <a:r>
              <a:rPr lang="fr-FR" sz="1800" b="1" dirty="0" err="1"/>
              <a:t>will</a:t>
            </a:r>
            <a:r>
              <a:rPr lang="fr-FR" sz="1800" b="1" dirty="0"/>
              <a:t> </a:t>
            </a:r>
            <a:r>
              <a:rPr lang="fr-FR" sz="1800" b="1" dirty="0" err="1"/>
              <a:t>be</a:t>
            </a:r>
            <a:r>
              <a:rPr lang="fr-FR" sz="1800" b="1" dirty="0"/>
              <a:t> </a:t>
            </a:r>
            <a:r>
              <a:rPr lang="fr-FR" sz="1800" b="1" dirty="0" err="1"/>
              <a:t>started</a:t>
            </a:r>
            <a:r>
              <a:rPr lang="fr-FR" sz="1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666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Writing Ansible playbooks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FAFAF-A0EA-4ED4-A1ED-0A78F5CF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3100"/>
            <a:ext cx="9069839" cy="14490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8F1A25-158E-4202-816D-652213DF2CEF}"/>
              </a:ext>
            </a:extLst>
          </p:cNvPr>
          <p:cNvSpPr/>
          <p:nvPr/>
        </p:nvSpPr>
        <p:spPr>
          <a:xfrm>
            <a:off x="283551" y="2364730"/>
            <a:ext cx="857689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sz="1800" dirty="0" err="1"/>
              <a:t>Playbooks</a:t>
            </a:r>
            <a:r>
              <a:rPr lang="fr-FR" sz="1800" dirty="0"/>
              <a:t> start </a:t>
            </a:r>
            <a:r>
              <a:rPr lang="fr-FR" sz="1800" dirty="0" err="1"/>
              <a:t>with</a:t>
            </a:r>
            <a:r>
              <a:rPr lang="fr-FR" sz="1800" dirty="0"/>
              <a:t> the YAML </a:t>
            </a:r>
            <a:r>
              <a:rPr lang="fr-FR" sz="1800" dirty="0" err="1"/>
              <a:t>three</a:t>
            </a:r>
            <a:r>
              <a:rPr lang="fr-FR" sz="1800" dirty="0"/>
              <a:t> </a:t>
            </a:r>
            <a:r>
              <a:rPr lang="fr-FR" sz="1800" dirty="0" err="1"/>
              <a:t>dashes</a:t>
            </a:r>
            <a:r>
              <a:rPr lang="fr-FR" sz="1800" dirty="0"/>
              <a:t> (---) </a:t>
            </a:r>
            <a:r>
              <a:rPr lang="fr-FR" sz="1800" dirty="0" err="1"/>
              <a:t>followed</a:t>
            </a:r>
            <a:r>
              <a:rPr lang="fr-FR" sz="1800" dirty="0"/>
              <a:t> by:</a:t>
            </a:r>
          </a:p>
          <a:p>
            <a:endParaRPr lang="fr-FR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dirty="0"/>
              <a:t>Name</a:t>
            </a:r>
            <a:r>
              <a:rPr lang="fr-FR" sz="1800" dirty="0"/>
              <a:t>: good for </a:t>
            </a:r>
            <a:r>
              <a:rPr lang="fr-FR" sz="1800" dirty="0" err="1"/>
              <a:t>keeping</a:t>
            </a:r>
            <a:r>
              <a:rPr lang="fr-FR" sz="1800" dirty="0"/>
              <a:t> the </a:t>
            </a:r>
            <a:r>
              <a:rPr lang="fr-FR" sz="1800" dirty="0" err="1"/>
              <a:t>Playbooks</a:t>
            </a:r>
            <a:r>
              <a:rPr lang="fr-FR" sz="1800" dirty="0"/>
              <a:t> </a:t>
            </a:r>
            <a:r>
              <a:rPr lang="fr-FR" sz="1800" dirty="0" err="1"/>
              <a:t>readable</a:t>
            </a:r>
            <a:endParaRPr lang="fr-FR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dirty="0"/>
              <a:t>Hosts</a:t>
            </a:r>
            <a:r>
              <a:rPr lang="fr-FR" sz="1800" dirty="0"/>
              <a:t>: identifies the </a:t>
            </a:r>
            <a:r>
              <a:rPr lang="fr-FR" sz="1800" dirty="0" err="1"/>
              <a:t>target</a:t>
            </a:r>
            <a:r>
              <a:rPr lang="fr-FR" sz="1800" dirty="0"/>
              <a:t> for Ansible to run </a:t>
            </a:r>
            <a:r>
              <a:rPr lang="fr-FR" sz="1800" dirty="0" err="1"/>
              <a:t>against</a:t>
            </a:r>
            <a:r>
              <a:rPr lang="fr-FR" sz="18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dirty="0" err="1"/>
              <a:t>Become</a:t>
            </a:r>
            <a:r>
              <a:rPr lang="fr-FR" sz="1800" b="1" dirty="0"/>
              <a:t> </a:t>
            </a:r>
            <a:r>
              <a:rPr lang="fr-FR" sz="1800" b="1" dirty="0" err="1"/>
              <a:t>statements</a:t>
            </a:r>
            <a:r>
              <a:rPr lang="fr-FR" sz="1800" dirty="0"/>
              <a:t>: </a:t>
            </a:r>
            <a:r>
              <a:rPr lang="fr-FR" sz="1800" dirty="0" err="1"/>
              <a:t>true</a:t>
            </a:r>
            <a:r>
              <a:rPr lang="fr-FR" sz="1800" dirty="0"/>
              <a:t> </a:t>
            </a:r>
            <a:r>
              <a:rPr lang="fr-FR" sz="1800" dirty="0" err="1"/>
              <a:t>statement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included</a:t>
            </a:r>
            <a:r>
              <a:rPr lang="fr-FR" sz="1800" dirty="0"/>
              <a:t> </a:t>
            </a:r>
            <a:r>
              <a:rPr lang="fr-FR" sz="1800" dirty="0" err="1"/>
              <a:t>here</a:t>
            </a:r>
            <a:r>
              <a:rPr lang="fr-FR" sz="1800" dirty="0"/>
              <a:t> to </a:t>
            </a:r>
            <a:r>
              <a:rPr lang="fr-FR" sz="1800" dirty="0" err="1"/>
              <a:t>ensure</a:t>
            </a:r>
            <a:r>
              <a:rPr lang="fr-FR" sz="1800" dirty="0"/>
              <a:t> </a:t>
            </a:r>
            <a:r>
              <a:rPr lang="fr-FR" sz="1800" dirty="0" err="1"/>
              <a:t>nginx</a:t>
            </a:r>
            <a:r>
              <a:rPr lang="fr-FR" sz="1800" dirty="0"/>
              <a:t> </a:t>
            </a:r>
            <a:r>
              <a:rPr lang="fr-FR" sz="1800" dirty="0" err="1"/>
              <a:t>installs</a:t>
            </a:r>
            <a:r>
              <a:rPr lang="fr-FR" sz="1800" dirty="0"/>
              <a:t> </a:t>
            </a:r>
            <a:r>
              <a:rPr lang="fr-FR" sz="1800" dirty="0" err="1"/>
              <a:t>without</a:t>
            </a:r>
            <a:r>
              <a:rPr lang="fr-FR" sz="1800" dirty="0"/>
              <a:t> a </a:t>
            </a:r>
            <a:r>
              <a:rPr lang="fr-FR" sz="1800" dirty="0" err="1"/>
              <a:t>problem</a:t>
            </a:r>
            <a:r>
              <a:rPr lang="fr-FR" sz="1800" dirty="0"/>
              <a:t> (it's not </a:t>
            </a:r>
            <a:r>
              <a:rPr lang="fr-FR" sz="1800" dirty="0" err="1"/>
              <a:t>always</a:t>
            </a:r>
            <a:r>
              <a:rPr lang="fr-FR" sz="1800" dirty="0"/>
              <a:t> </a:t>
            </a:r>
            <a:r>
              <a:rPr lang="fr-FR" sz="1800" dirty="0" err="1"/>
              <a:t>required</a:t>
            </a:r>
            <a:r>
              <a:rPr lang="fr-FR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4188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Writing Ansible playbooks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89266D-F68E-4F20-9E3F-9FC99A1A187E}"/>
              </a:ext>
            </a:extLst>
          </p:cNvPr>
          <p:cNvSpPr/>
          <p:nvPr/>
        </p:nvSpPr>
        <p:spPr>
          <a:xfrm>
            <a:off x="283551" y="2255558"/>
            <a:ext cx="857689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The state: </a:t>
            </a:r>
          </a:p>
          <a:p>
            <a:endParaRPr lang="fr-FR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 err="1"/>
              <a:t>Present</a:t>
            </a:r>
            <a:r>
              <a:rPr lang="fr-FR" sz="1600" dirty="0"/>
              <a:t> </a:t>
            </a:r>
            <a:r>
              <a:rPr lang="fr-FR" sz="1600" dirty="0" err="1"/>
              <a:t>statement</a:t>
            </a:r>
            <a:r>
              <a:rPr lang="fr-FR" sz="1600" dirty="0"/>
              <a:t> </a:t>
            </a:r>
            <a:r>
              <a:rPr lang="fr-FR" sz="1600" dirty="0" err="1"/>
              <a:t>lets</a:t>
            </a:r>
            <a:r>
              <a:rPr lang="fr-FR" sz="1600" dirty="0"/>
              <a:t> Ansible check the state on the </a:t>
            </a:r>
            <a:r>
              <a:rPr lang="fr-FR" sz="1600" dirty="0" err="1"/>
              <a:t>target</a:t>
            </a:r>
            <a:r>
              <a:rPr lang="fr-FR" sz="1600" dirty="0"/>
              <a:t> first </a:t>
            </a:r>
            <a:r>
              <a:rPr lang="fr-FR" sz="1600" dirty="0" err="1"/>
              <a:t>before</a:t>
            </a:r>
            <a:r>
              <a:rPr lang="fr-FR" sz="1600" dirty="0"/>
              <a:t> </a:t>
            </a:r>
            <a:r>
              <a:rPr lang="fr-FR" sz="1600" dirty="0" err="1"/>
              <a:t>performing</a:t>
            </a:r>
            <a:r>
              <a:rPr lang="fr-FR" sz="1600" dirty="0"/>
              <a:t>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further</a:t>
            </a:r>
            <a:r>
              <a:rPr lang="fr-FR" sz="1600" dirty="0"/>
              <a:t> action.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In </a:t>
            </a:r>
            <a:r>
              <a:rPr lang="fr-FR" sz="1600" dirty="0" err="1"/>
              <a:t>both</a:t>
            </a:r>
            <a:r>
              <a:rPr lang="fr-FR" sz="1600" dirty="0"/>
              <a:t> cases if the repo or package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already</a:t>
            </a:r>
            <a:r>
              <a:rPr lang="fr-FR" sz="1600" dirty="0"/>
              <a:t> </a:t>
            </a:r>
            <a:r>
              <a:rPr lang="fr-FR" sz="1600" dirty="0" err="1"/>
              <a:t>present</a:t>
            </a:r>
            <a:r>
              <a:rPr lang="fr-FR" sz="1600" dirty="0"/>
              <a:t>, Ansible </a:t>
            </a:r>
            <a:r>
              <a:rPr lang="fr-FR" sz="1600" dirty="0" err="1"/>
              <a:t>knows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</a:t>
            </a:r>
            <a:r>
              <a:rPr lang="fr-FR" sz="1600" dirty="0" err="1"/>
              <a:t>doesn't</a:t>
            </a:r>
            <a:r>
              <a:rPr lang="fr-FR" sz="1600" dirty="0"/>
              <a:t> have to do </a:t>
            </a:r>
            <a:r>
              <a:rPr lang="fr-FR" sz="1600" dirty="0" err="1"/>
              <a:t>any</a:t>
            </a:r>
            <a:r>
              <a:rPr lang="fr-FR" sz="1600" dirty="0"/>
              <a:t> more for </a:t>
            </a:r>
            <a:r>
              <a:rPr lang="fr-FR" sz="1600" dirty="0" err="1"/>
              <a:t>this</a:t>
            </a:r>
            <a:r>
              <a:rPr lang="fr-FR" sz="1600" dirty="0"/>
              <a:t> </a:t>
            </a:r>
            <a:r>
              <a:rPr lang="fr-FR" sz="1600" dirty="0" err="1"/>
              <a:t>task</a:t>
            </a:r>
            <a:r>
              <a:rPr lang="fr-FR" sz="1600" dirty="0"/>
              <a:t> and continues.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70791-37F7-4314-A0D4-18C3748F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79" y="4016146"/>
            <a:ext cx="7031041" cy="26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9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Writing Ansible playbooks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89266D-F68E-4F20-9E3F-9FC99A1A187E}"/>
              </a:ext>
            </a:extLst>
          </p:cNvPr>
          <p:cNvSpPr/>
          <p:nvPr/>
        </p:nvSpPr>
        <p:spPr>
          <a:xfrm>
            <a:off x="283550" y="4670259"/>
            <a:ext cx="85768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The last thing the Playbook will do is make sure that the </a:t>
            </a:r>
            <a:r>
              <a:rPr lang="en-US" sz="1600" dirty="0" err="1"/>
              <a:t>nginx</a:t>
            </a:r>
            <a:r>
              <a:rPr lang="en-US" sz="1600" dirty="0"/>
              <a:t> service has been started (and if not, start it).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03B4B-F35C-46A1-9B37-B94A52A1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36" y="5532467"/>
            <a:ext cx="6578706" cy="11488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DF2739-4629-494B-8FD5-35A55B3C625E}"/>
              </a:ext>
            </a:extLst>
          </p:cNvPr>
          <p:cNvSpPr/>
          <p:nvPr/>
        </p:nvSpPr>
        <p:spPr>
          <a:xfrm>
            <a:off x="283550" y="2396559"/>
            <a:ext cx="8576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Insert the index page in the default </a:t>
            </a:r>
            <a:r>
              <a:rPr lang="en-US" sz="1600" dirty="0" err="1"/>
              <a:t>NgInx</a:t>
            </a:r>
            <a:r>
              <a:rPr lang="en-US" sz="1600" dirty="0"/>
              <a:t>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DFDC4-8095-4D0B-822C-59BD6C601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6" y="3076107"/>
            <a:ext cx="6578706" cy="11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2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Writing Ansible playbooks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43BF65-B66D-404B-96A3-796619C4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458" y="506136"/>
            <a:ext cx="5489621" cy="5778549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0860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Comes with Many Modules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0C27EC-93ED-42EA-8FD5-4BA1B3A5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60" y="2274451"/>
            <a:ext cx="8070279" cy="45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32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Comes with Many Modules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42A1E-D6F5-476B-B4B3-BA1B7E07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2" y="2652458"/>
            <a:ext cx="8877966" cy="37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3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Modules Are Idempotent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8B498-B2E3-433D-8185-7E046F50E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" y="2525848"/>
            <a:ext cx="8962210" cy="38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gather_facts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Module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12E2C6-4688-452F-97B1-63D8013A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51" y="2525848"/>
            <a:ext cx="8576898" cy="42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83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Let's Talk About Playbooks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C4AF4-A14D-4937-A808-D9A142858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" y="2576045"/>
            <a:ext cx="8975424" cy="394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27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3" y="378155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Configuration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4841B1B-B9F8-4A97-B1A3-D9277F5C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8764"/>
            <a:ext cx="9144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60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Playbooks are often stored in SCM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9A2FFF-519C-49BB-80A1-4AEA75047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29" y="2327384"/>
            <a:ext cx="7432709" cy="4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3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4F6D9-A972-43B8-90A8-348C1C1B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07" y="844063"/>
            <a:ext cx="5391187" cy="4757722"/>
          </a:xfrm>
          <a:prstGeom prst="rect">
            <a:avLst/>
          </a:prstGeom>
        </p:spPr>
      </p:pic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2118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Hosts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6FDA1-BCF3-4011-B04B-CF66976C4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468" y="626632"/>
            <a:ext cx="5374206" cy="56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370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E2084-C17E-48FB-9C7C-3E9760832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230" y="1190625"/>
            <a:ext cx="5688286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60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Tasks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CC201-43D6-4DB8-902B-554FC6E40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24" y="1143880"/>
            <a:ext cx="5398333" cy="457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46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Tasks</a:t>
            </a: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2A193-40FF-41AA-9A63-97EACF4AF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780" y="1195096"/>
            <a:ext cx="5435385" cy="47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13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600" b="1" kern="1200" dirty="0">
                <a:solidFill>
                  <a:srgbClr val="FFFFFF"/>
                </a:solidFill>
              </a:rPr>
              <a:t>State of Things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79797-07CB-4D1E-A44A-09CA19E3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16" y="1269691"/>
            <a:ext cx="5420063" cy="469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851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Writing Ansible roles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04614-F2D7-4733-9081-096C7233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9" y="2370759"/>
            <a:ext cx="8685542" cy="418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2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Role Folder Structure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C926D-F641-4B0B-8548-E3F83758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70" y="2332436"/>
            <a:ext cx="7255659" cy="45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80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Meta Folder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6295D0-507F-4558-B502-33DDC9B9C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0758"/>
            <a:ext cx="9144000" cy="38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3" y="378155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Imperative – Starting a Car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5B75D9-0F52-4774-AE76-2A6DE008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19107"/>
            <a:ext cx="9144000" cy="39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28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Task Folder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32DC3-0119-4B10-BD14-6E185E2B7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" y="2370759"/>
            <a:ext cx="8968571" cy="44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29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Ansible Role Folders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EB102-A297-48B1-A247-953E2A45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488357"/>
            <a:ext cx="9144000" cy="436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472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Templates with Jinja2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C164E-AEBA-4B46-A5CF-9300312B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50" y="2370759"/>
            <a:ext cx="8594817" cy="43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767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12635" y="4263199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b="1" dirty="0"/>
              <a:t>Workshop</a:t>
            </a:r>
            <a:br>
              <a:rPr lang="fr-FR" b="1" dirty="0"/>
            </a:br>
            <a:br>
              <a:rPr lang="fr-FR" b="1" dirty="0"/>
            </a:br>
            <a:r>
              <a:rPr lang="fr-FR" b="1" dirty="0">
                <a:hlinkClick r:id="rId3"/>
              </a:rPr>
              <a:t>Ansible 101</a:t>
            </a:r>
            <a:br>
              <a:rPr lang="fr-FR" b="1" dirty="0">
                <a:hlinkClick r:id="rId3"/>
              </a:rPr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235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Setting the Ansible with Docker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46" name="Picture 2" descr="Ansible lab with Docker to become a devops">
            <a:extLst>
              <a:ext uri="{FF2B5EF4-FFF2-40B4-BE49-F238E27FC236}">
                <a16:creationId xmlns:a16="http://schemas.microsoft.com/office/drawing/2014/main" id="{22B00B5B-E070-4EC4-A88D-6AE627ADA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135" y="2698432"/>
            <a:ext cx="4816929" cy="146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A8F7A-17D0-466F-87EF-5DE2AD23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9396"/>
            <a:ext cx="9144000" cy="13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567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 Docker container embedding Ansible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77A09-9DFA-4016-8C1F-486D961B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08" y="2370759"/>
            <a:ext cx="7620583" cy="43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727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Bootstrap Ansible LAB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0ECA0-4FDE-4161-BEB0-6D72B99D4547}"/>
              </a:ext>
            </a:extLst>
          </p:cNvPr>
          <p:cNvSpPr/>
          <p:nvPr/>
        </p:nvSpPr>
        <p:spPr>
          <a:xfrm>
            <a:off x="283551" y="2235916"/>
            <a:ext cx="8576898" cy="446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/>
              <a:t>To </a:t>
            </a:r>
            <a:r>
              <a:rPr lang="fr-FR" sz="2000" b="1" dirty="0" err="1"/>
              <a:t>bootstrap</a:t>
            </a:r>
            <a:r>
              <a:rPr lang="fr-FR" sz="2000" b="1" dirty="0"/>
              <a:t> </a:t>
            </a:r>
            <a:r>
              <a:rPr lang="fr-FR" sz="2000" b="1" dirty="0" err="1"/>
              <a:t>this</a:t>
            </a:r>
            <a:r>
              <a:rPr lang="fr-FR" sz="2000" b="1" dirty="0"/>
              <a:t> </a:t>
            </a:r>
            <a:r>
              <a:rPr lang="fr-FR" sz="2000" b="1" dirty="0" err="1"/>
              <a:t>lab</a:t>
            </a:r>
            <a:r>
              <a:rPr lang="fr-FR" sz="2000" b="1" dirty="0"/>
              <a:t> </a:t>
            </a:r>
            <a:r>
              <a:rPr lang="fr-FR" sz="2000" b="1" dirty="0" err="1"/>
              <a:t>environment</a:t>
            </a:r>
            <a:r>
              <a:rPr lang="fr-FR" sz="2000" b="1" dirty="0"/>
              <a:t>, </a:t>
            </a:r>
            <a:r>
              <a:rPr lang="fr-FR" sz="2000" b="1" dirty="0" err="1">
                <a:solidFill>
                  <a:srgbClr val="0070C0"/>
                </a:solidFill>
              </a:rPr>
              <a:t>execute</a:t>
            </a:r>
            <a:r>
              <a:rPr lang="fr-FR" sz="2000" b="1" dirty="0">
                <a:solidFill>
                  <a:srgbClr val="0070C0"/>
                </a:solidFill>
              </a:rPr>
              <a:t> init script</a:t>
            </a:r>
            <a:r>
              <a:rPr lang="fr-FR" sz="2000" b="1" dirty="0"/>
              <a:t>, </a:t>
            </a:r>
            <a:r>
              <a:rPr lang="fr-FR" sz="2000" b="1" dirty="0" err="1"/>
              <a:t>it</a:t>
            </a:r>
            <a:r>
              <a:rPr lang="fr-FR" sz="2000" b="1" dirty="0"/>
              <a:t> </a:t>
            </a:r>
            <a:r>
              <a:rPr lang="fr-FR" sz="2000" b="1" dirty="0" err="1"/>
              <a:t>will</a:t>
            </a:r>
            <a:r>
              <a:rPr lang="fr-FR" sz="2000" b="1" dirty="0"/>
              <a:t> </a:t>
            </a:r>
            <a:r>
              <a:rPr lang="fr-FR" sz="2000" b="1" dirty="0" err="1"/>
              <a:t>perform</a:t>
            </a:r>
            <a:r>
              <a:rPr lang="fr-FR" sz="2000" b="1" dirty="0"/>
              <a:t> the </a:t>
            </a:r>
            <a:r>
              <a:rPr lang="fr-FR" sz="2000" b="1" dirty="0" err="1"/>
              <a:t>following</a:t>
            </a:r>
            <a:r>
              <a:rPr lang="fr-FR" sz="2000" b="1" dirty="0"/>
              <a:t> </a:t>
            </a:r>
            <a:r>
              <a:rPr lang="fr-FR" sz="2000" b="1" dirty="0" err="1"/>
              <a:t>tasks</a:t>
            </a:r>
            <a:r>
              <a:rPr lang="fr-FR" sz="2000" b="1" dirty="0"/>
              <a:t>:</a:t>
            </a:r>
          </a:p>
          <a:p>
            <a:pPr>
              <a:lnSpc>
                <a:spcPct val="150000"/>
              </a:lnSpc>
            </a:pPr>
            <a:endParaRPr lang="fr-FR" sz="9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 err="1"/>
              <a:t>Delete</a:t>
            </a:r>
            <a:r>
              <a:rPr lang="fr-FR" sz="2000" b="1" dirty="0"/>
              <a:t> </a:t>
            </a:r>
            <a:r>
              <a:rPr lang="fr-FR" sz="2000" b="1" dirty="0" err="1"/>
              <a:t>previous</a:t>
            </a:r>
            <a:r>
              <a:rPr lang="fr-FR" sz="2000" b="1" dirty="0"/>
              <a:t> 3 containers Debian, Ubuntu et </a:t>
            </a:r>
            <a:r>
              <a:rPr lang="fr-FR" sz="2000" b="1" dirty="0" err="1"/>
              <a:t>Centos</a:t>
            </a:r>
            <a:endParaRPr lang="fr-F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 err="1"/>
              <a:t>Create</a:t>
            </a:r>
            <a:r>
              <a:rPr lang="fr-FR" sz="2000" b="1" dirty="0"/>
              <a:t> an RSA key </a:t>
            </a:r>
            <a:r>
              <a:rPr lang="fr-FR" sz="2000" b="1" dirty="0" err="1"/>
              <a:t>allowing</a:t>
            </a:r>
            <a:r>
              <a:rPr lang="fr-FR" sz="2000" b="1" dirty="0"/>
              <a:t> Ansible </a:t>
            </a:r>
            <a:r>
              <a:rPr lang="fr-FR" sz="2000" b="1" dirty="0" err="1"/>
              <a:t>connection</a:t>
            </a:r>
            <a:r>
              <a:rPr lang="fr-FR" sz="2000" b="1" dirty="0"/>
              <a:t> </a:t>
            </a:r>
            <a:r>
              <a:rPr lang="fr-FR" sz="2000" b="1" dirty="0" err="1"/>
              <a:t>through</a:t>
            </a:r>
            <a:r>
              <a:rPr lang="fr-FR" sz="2000" b="1" dirty="0"/>
              <a:t> SSH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 err="1"/>
              <a:t>Starting</a:t>
            </a:r>
            <a:r>
              <a:rPr lang="fr-FR" sz="2000" b="1" dirty="0"/>
              <a:t> 3 instances Docker Debian, Docker Ubuntu, and Docker </a:t>
            </a:r>
            <a:r>
              <a:rPr lang="fr-FR" sz="2000" b="1" dirty="0" err="1"/>
              <a:t>Centos</a:t>
            </a:r>
            <a:endParaRPr lang="fr-F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 err="1"/>
              <a:t>Ssh</a:t>
            </a:r>
            <a:r>
              <a:rPr lang="fr-FR" sz="2000" b="1" dirty="0"/>
              <a:t> key injection in </a:t>
            </a:r>
            <a:r>
              <a:rPr lang="fr-FR" sz="2000" b="1" dirty="0" err="1"/>
              <a:t>each</a:t>
            </a:r>
            <a:r>
              <a:rPr lang="fr-FR" sz="2000" b="1" dirty="0"/>
              <a:t> Docker instance </a:t>
            </a:r>
            <a:r>
              <a:rPr lang="fr-FR" sz="2000" b="1" dirty="0" err="1"/>
              <a:t>using</a:t>
            </a:r>
            <a:r>
              <a:rPr lang="fr-FR" sz="2000" b="1" dirty="0"/>
              <a:t> </a:t>
            </a:r>
            <a:r>
              <a:rPr lang="fr-FR" sz="2000" b="1" dirty="0" err="1"/>
              <a:t>ssh</a:t>
            </a:r>
            <a:r>
              <a:rPr lang="fr-FR" sz="2000" b="1" dirty="0"/>
              <a:t>-copy-id (</a:t>
            </a:r>
            <a:r>
              <a:rPr lang="fr-FR" sz="2000" b="1" dirty="0" err="1"/>
              <a:t>password</a:t>
            </a:r>
            <a:r>
              <a:rPr lang="fr-FR" sz="2000" b="1" dirty="0"/>
              <a:t> </a:t>
            </a:r>
            <a:r>
              <a:rPr lang="fr-FR" sz="2000" b="1" dirty="0" err="1"/>
              <a:t>will</a:t>
            </a:r>
            <a:r>
              <a:rPr lang="fr-FR" sz="2000" b="1" dirty="0"/>
              <a:t> </a:t>
            </a:r>
            <a:r>
              <a:rPr lang="fr-FR" sz="2000" b="1" dirty="0" err="1"/>
              <a:t>be</a:t>
            </a:r>
            <a:r>
              <a:rPr lang="fr-FR" sz="2000" b="1" dirty="0"/>
              <a:t> </a:t>
            </a:r>
            <a:r>
              <a:rPr lang="fr-FR" sz="2000" b="1" dirty="0" err="1"/>
              <a:t>ask</a:t>
            </a:r>
            <a:r>
              <a:rPr lang="fr-FR" sz="2000" b="1" dirty="0"/>
              <a:t>: </a:t>
            </a:r>
            <a:r>
              <a:rPr lang="fr-FR" sz="2000" b="1" dirty="0" err="1"/>
              <a:t>toor</a:t>
            </a:r>
            <a:r>
              <a:rPr lang="fr-FR" sz="2000" b="1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/>
              <a:t>Ansible hosts </a:t>
            </a:r>
            <a:r>
              <a:rPr lang="fr-FR" sz="2000" b="1" dirty="0" err="1"/>
              <a:t>inventory</a:t>
            </a:r>
            <a:r>
              <a:rPr lang="fr-FR" sz="2000" b="1" dirty="0"/>
              <a:t> </a:t>
            </a:r>
            <a:r>
              <a:rPr lang="fr-FR" sz="2000" b="1" dirty="0" err="1"/>
              <a:t>creation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6189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Bootstrap Ansible LAB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E6393-4C09-4796-9905-D7CB6F447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1493"/>
            <a:ext cx="9144000" cy="34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55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connectivity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86E45-54E0-4A9F-8E04-40113E66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7850"/>
            <a:ext cx="9144000" cy="2001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C00769-AA84-4011-A7ED-5F3487CD0E6E}"/>
              </a:ext>
            </a:extLst>
          </p:cNvPr>
          <p:cNvSpPr/>
          <p:nvPr/>
        </p:nvSpPr>
        <p:spPr>
          <a:xfrm>
            <a:off x="0" y="2287078"/>
            <a:ext cx="9144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err="1"/>
              <a:t>We</a:t>
            </a:r>
            <a:r>
              <a:rPr lang="fr-FR" sz="1600" b="1" dirty="0"/>
              <a:t> check </a:t>
            </a:r>
            <a:r>
              <a:rPr lang="fr-FR" sz="1600" b="1" dirty="0" err="1"/>
              <a:t>that</a:t>
            </a:r>
            <a:r>
              <a:rPr lang="fr-FR" sz="1600" b="1" dirty="0"/>
              <a:t> all the </a:t>
            </a:r>
            <a:r>
              <a:rPr lang="fr-FR" sz="1600" b="1" dirty="0" err="1"/>
              <a:t>nodes</a:t>
            </a:r>
            <a:r>
              <a:rPr lang="fr-FR" sz="1600" b="1" dirty="0"/>
              <a:t> are </a:t>
            </a:r>
            <a:r>
              <a:rPr lang="fr-FR" sz="1600" b="1" dirty="0" err="1"/>
              <a:t>reachable</a:t>
            </a:r>
            <a:r>
              <a:rPr lang="fr-FR" sz="1600" b="1" dirty="0"/>
              <a:t> by Ansible </a:t>
            </a:r>
            <a:r>
              <a:rPr lang="fr-FR" sz="1600" b="1" dirty="0" err="1"/>
              <a:t>using</a:t>
            </a:r>
            <a:r>
              <a:rPr lang="fr-FR" sz="1600" b="1" dirty="0"/>
              <a:t> the </a:t>
            </a:r>
            <a:r>
              <a:rPr lang="fr-FR" sz="1600" b="1" dirty="0" err="1"/>
              <a:t>following</a:t>
            </a:r>
            <a:r>
              <a:rPr lang="fr-FR" sz="1600" b="1" dirty="0"/>
              <a:t> command:</a:t>
            </a:r>
          </a:p>
          <a:p>
            <a:endParaRPr lang="fr-FR" sz="900" b="1" dirty="0"/>
          </a:p>
          <a:p>
            <a:r>
              <a:rPr lang="fr-FR" b="1" dirty="0">
                <a:latin typeface="Consolas" panose="020B0609020204030204" pitchFamily="49" charset="0"/>
              </a:rPr>
              <a:t>&gt; docker run -</a:t>
            </a:r>
            <a:r>
              <a:rPr lang="fr-FR" b="1" dirty="0" err="1">
                <a:latin typeface="Consolas" panose="020B0609020204030204" pitchFamily="49" charset="0"/>
              </a:rPr>
              <a:t>it</a:t>
            </a:r>
            <a:r>
              <a:rPr lang="fr-FR" b="1" dirty="0">
                <a:latin typeface="Consolas" panose="020B0609020204030204" pitchFamily="49" charset="0"/>
              </a:rPr>
              <a:t> --</a:t>
            </a:r>
            <a:r>
              <a:rPr lang="fr-FR" b="1" dirty="0" err="1">
                <a:latin typeface="Consolas" panose="020B0609020204030204" pitchFamily="49" charset="0"/>
              </a:rPr>
              <a:t>rm</a:t>
            </a:r>
            <a:r>
              <a:rPr lang="fr-FR" b="1" dirty="0">
                <a:latin typeface="Consolas" panose="020B0609020204030204" pitchFamily="49" charset="0"/>
              </a:rPr>
              <a:t> -v `</a:t>
            </a:r>
            <a:r>
              <a:rPr lang="fr-FR" b="1" dirty="0" err="1">
                <a:latin typeface="Consolas" panose="020B0609020204030204" pitchFamily="49" charset="0"/>
              </a:rPr>
              <a:t>pwd</a:t>
            </a:r>
            <a:r>
              <a:rPr lang="fr-FR" b="1" dirty="0">
                <a:latin typeface="Consolas" panose="020B0609020204030204" pitchFamily="49" charset="0"/>
              </a:rPr>
              <a:t>`/hosts:/</a:t>
            </a:r>
            <a:r>
              <a:rPr lang="fr-FR" b="1" dirty="0" err="1">
                <a:latin typeface="Consolas" panose="020B0609020204030204" pitchFamily="49" charset="0"/>
              </a:rPr>
              <a:t>etc</a:t>
            </a:r>
            <a:r>
              <a:rPr lang="fr-FR" b="1" dirty="0">
                <a:latin typeface="Consolas" panose="020B0609020204030204" pitchFamily="49" charset="0"/>
              </a:rPr>
              <a:t>/ansible/hosts -v `</a:t>
            </a:r>
            <a:r>
              <a:rPr lang="fr-FR" b="1" dirty="0" err="1">
                <a:latin typeface="Consolas" panose="020B0609020204030204" pitchFamily="49" charset="0"/>
              </a:rPr>
              <a:t>pwd</a:t>
            </a:r>
            <a:r>
              <a:rPr lang="fr-FR" b="1" dirty="0">
                <a:latin typeface="Consolas" panose="020B0609020204030204" pitchFamily="49" charset="0"/>
              </a:rPr>
              <a:t>`/</a:t>
            </a:r>
            <a:r>
              <a:rPr lang="fr-FR" b="1" dirty="0" err="1">
                <a:latin typeface="Consolas" panose="020B0609020204030204" pitchFamily="49" charset="0"/>
              </a:rPr>
              <a:t>id_rsa</a:t>
            </a:r>
            <a:r>
              <a:rPr lang="fr-FR" b="1" dirty="0">
                <a:latin typeface="Consolas" panose="020B0609020204030204" pitchFamily="49" charset="0"/>
              </a:rPr>
              <a:t>:/root/.</a:t>
            </a:r>
            <a:r>
              <a:rPr lang="fr-FR" b="1" dirty="0" err="1">
                <a:latin typeface="Consolas" panose="020B0609020204030204" pitchFamily="49" charset="0"/>
              </a:rPr>
              <a:t>ssh</a:t>
            </a:r>
            <a:r>
              <a:rPr lang="fr-FR" b="1" dirty="0">
                <a:latin typeface="Consolas" panose="020B0609020204030204" pitchFamily="49" charset="0"/>
              </a:rPr>
              <a:t>/</a:t>
            </a:r>
            <a:r>
              <a:rPr lang="fr-FR" b="1" dirty="0" err="1">
                <a:latin typeface="Consolas" panose="020B0609020204030204" pitchFamily="49" charset="0"/>
              </a:rPr>
              <a:t>id_rsa</a:t>
            </a:r>
            <a:r>
              <a:rPr lang="fr-FR" b="1" dirty="0">
                <a:latin typeface="Consolas" panose="020B0609020204030204" pitchFamily="49" charset="0"/>
              </a:rPr>
              <a:t> </a:t>
            </a:r>
            <a:r>
              <a:rPr lang="fr-FR" b="1" dirty="0" err="1">
                <a:latin typeface="Consolas" panose="020B0609020204030204" pitchFamily="49" charset="0"/>
              </a:rPr>
              <a:t>itwars</a:t>
            </a:r>
            <a:r>
              <a:rPr lang="fr-FR" b="1" dirty="0">
                <a:latin typeface="Consolas" panose="020B0609020204030204" pitchFamily="49" charset="0"/>
              </a:rPr>
              <a:t>/ansible-cli all -m ping</a:t>
            </a:r>
          </a:p>
          <a:p>
            <a:endParaRPr lang="en-US" sz="11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Here is some details about the params: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Ansible needs a hosts inventory file (generated by the </a:t>
            </a:r>
            <a:r>
              <a:rPr lang="en-US" sz="1600" b="1" dirty="0" err="1"/>
              <a:t>init</a:t>
            </a:r>
            <a:r>
              <a:rPr lang="en-US" sz="1600" b="1" dirty="0"/>
              <a:t> script).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The Ansible container needs the private key to connect to the nodes (generated by the </a:t>
            </a:r>
            <a:r>
              <a:rPr lang="en-US" sz="1600" b="1" dirty="0" err="1"/>
              <a:t>init</a:t>
            </a:r>
            <a:r>
              <a:rPr lang="en-US" sz="1600" b="1" dirty="0"/>
              <a:t> script).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/>
              <a:t>Ansible is invoked with the params "all -m ping": we apply the ping module to all nodes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0188620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</a:rPr>
              <a:t>Installing a service with Ansible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0C0DE-4B6B-4689-8184-83D03715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1817"/>
            <a:ext cx="9144000" cy="2815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300B57-D623-4358-871E-E8343A6C3C1D}"/>
              </a:ext>
            </a:extLst>
          </p:cNvPr>
          <p:cNvSpPr/>
          <p:nvPr/>
        </p:nvSpPr>
        <p:spPr>
          <a:xfrm>
            <a:off x="0" y="2310247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/>
              <a:t>Let's</a:t>
            </a:r>
            <a:r>
              <a:rPr lang="fr-FR" sz="2000" b="1" dirty="0"/>
              <a:t> </a:t>
            </a:r>
            <a:r>
              <a:rPr lang="fr-FR" sz="2000" b="1" dirty="0" err="1"/>
              <a:t>ask</a:t>
            </a:r>
            <a:r>
              <a:rPr lang="fr-FR" sz="2000" b="1" dirty="0"/>
              <a:t> </a:t>
            </a:r>
            <a:r>
              <a:rPr lang="fr-FR" sz="2000" b="1" dirty="0" err="1"/>
              <a:t>Ansbile</a:t>
            </a:r>
            <a:r>
              <a:rPr lang="fr-FR" sz="2000" b="1" dirty="0"/>
              <a:t> to </a:t>
            </a:r>
            <a:r>
              <a:rPr lang="fr-FR" sz="2000" b="1" dirty="0" err="1"/>
              <a:t>install</a:t>
            </a:r>
            <a:r>
              <a:rPr lang="fr-FR" sz="2000" b="1" dirty="0"/>
              <a:t> Nginx service on the "</a:t>
            </a:r>
            <a:r>
              <a:rPr lang="fr-FR" sz="2000" b="1" dirty="0" err="1"/>
              <a:t>debian</a:t>
            </a:r>
            <a:r>
              <a:rPr lang="fr-FR" sz="2000" b="1" dirty="0"/>
              <a:t>" </a:t>
            </a:r>
            <a:r>
              <a:rPr lang="fr-FR" sz="2000" b="1" dirty="0" err="1"/>
              <a:t>node</a:t>
            </a:r>
            <a:r>
              <a:rPr lang="fr-FR" sz="2000" b="1" dirty="0"/>
              <a:t>:</a:t>
            </a:r>
          </a:p>
          <a:p>
            <a:endParaRPr lang="fr-FR" sz="2000" b="1" dirty="0"/>
          </a:p>
          <a:p>
            <a:r>
              <a:rPr lang="fr-FR" sz="1800" b="1" dirty="0">
                <a:latin typeface="Consolas" panose="020B0609020204030204" pitchFamily="49" charset="0"/>
              </a:rPr>
              <a:t>&gt; docker run -</a:t>
            </a:r>
            <a:r>
              <a:rPr lang="fr-FR" sz="1800" b="1" dirty="0" err="1">
                <a:latin typeface="Consolas" panose="020B0609020204030204" pitchFamily="49" charset="0"/>
              </a:rPr>
              <a:t>it</a:t>
            </a:r>
            <a:r>
              <a:rPr lang="fr-FR" sz="1800" b="1" dirty="0">
                <a:latin typeface="Consolas" panose="020B0609020204030204" pitchFamily="49" charset="0"/>
              </a:rPr>
              <a:t> --</a:t>
            </a:r>
            <a:r>
              <a:rPr lang="fr-FR" sz="1800" b="1" dirty="0" err="1">
                <a:latin typeface="Consolas" panose="020B0609020204030204" pitchFamily="49" charset="0"/>
              </a:rPr>
              <a:t>rm</a:t>
            </a:r>
            <a:r>
              <a:rPr lang="fr-FR" sz="1800" b="1" dirty="0">
                <a:latin typeface="Consolas" panose="020B0609020204030204" pitchFamily="49" charset="0"/>
              </a:rPr>
              <a:t> -v `</a:t>
            </a:r>
            <a:r>
              <a:rPr lang="fr-FR" sz="1800" b="1" dirty="0" err="1">
                <a:latin typeface="Consolas" panose="020B0609020204030204" pitchFamily="49" charset="0"/>
              </a:rPr>
              <a:t>pwd</a:t>
            </a:r>
            <a:r>
              <a:rPr lang="fr-FR" sz="1800" b="1" dirty="0">
                <a:latin typeface="Consolas" panose="020B0609020204030204" pitchFamily="49" charset="0"/>
              </a:rPr>
              <a:t>`/hosts:/</a:t>
            </a:r>
            <a:r>
              <a:rPr lang="fr-FR" sz="1800" b="1" dirty="0" err="1">
                <a:latin typeface="Consolas" panose="020B0609020204030204" pitchFamily="49" charset="0"/>
              </a:rPr>
              <a:t>etc</a:t>
            </a:r>
            <a:r>
              <a:rPr lang="fr-FR" sz="1800" b="1" dirty="0">
                <a:latin typeface="Consolas" panose="020B0609020204030204" pitchFamily="49" charset="0"/>
              </a:rPr>
              <a:t>/ansible/hosts -v `</a:t>
            </a:r>
            <a:r>
              <a:rPr lang="fr-FR" sz="1800" b="1" dirty="0" err="1">
                <a:latin typeface="Consolas" panose="020B0609020204030204" pitchFamily="49" charset="0"/>
              </a:rPr>
              <a:t>pwd</a:t>
            </a:r>
            <a:r>
              <a:rPr lang="fr-FR" sz="1800" b="1" dirty="0">
                <a:latin typeface="Consolas" panose="020B0609020204030204" pitchFamily="49" charset="0"/>
              </a:rPr>
              <a:t>`/</a:t>
            </a:r>
            <a:r>
              <a:rPr lang="fr-FR" sz="1800" b="1" dirty="0" err="1">
                <a:latin typeface="Consolas" panose="020B0609020204030204" pitchFamily="49" charset="0"/>
              </a:rPr>
              <a:t>id_rsa</a:t>
            </a:r>
            <a:r>
              <a:rPr lang="fr-FR" sz="1800" b="1" dirty="0">
                <a:latin typeface="Consolas" panose="020B0609020204030204" pitchFamily="49" charset="0"/>
              </a:rPr>
              <a:t>:/root/.</a:t>
            </a:r>
            <a:r>
              <a:rPr lang="fr-FR" sz="1800" b="1" dirty="0" err="1">
                <a:latin typeface="Consolas" panose="020B0609020204030204" pitchFamily="49" charset="0"/>
              </a:rPr>
              <a:t>ssh</a:t>
            </a:r>
            <a:r>
              <a:rPr lang="fr-FR" sz="1800" b="1" dirty="0">
                <a:latin typeface="Consolas" panose="020B0609020204030204" pitchFamily="49" charset="0"/>
              </a:rPr>
              <a:t>/</a:t>
            </a:r>
            <a:r>
              <a:rPr lang="fr-FR" sz="1800" b="1" dirty="0" err="1">
                <a:latin typeface="Consolas" panose="020B0609020204030204" pitchFamily="49" charset="0"/>
              </a:rPr>
              <a:t>id_rsa</a:t>
            </a:r>
            <a:r>
              <a:rPr lang="fr-FR" sz="1800" b="1" dirty="0"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latin typeface="Consolas" panose="020B0609020204030204" pitchFamily="49" charset="0"/>
              </a:rPr>
              <a:t>itwars</a:t>
            </a:r>
            <a:r>
              <a:rPr lang="fr-FR" sz="1800" b="1" dirty="0">
                <a:latin typeface="Consolas" panose="020B0609020204030204" pitchFamily="49" charset="0"/>
              </a:rPr>
              <a:t>/ansible-cli </a:t>
            </a:r>
            <a:r>
              <a:rPr lang="fr-FR" sz="1800" b="1" dirty="0" err="1">
                <a:latin typeface="Consolas" panose="020B0609020204030204" pitchFamily="49" charset="0"/>
              </a:rPr>
              <a:t>debian</a:t>
            </a:r>
            <a:r>
              <a:rPr lang="fr-FR" sz="1800" b="1" dirty="0"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-m </a:t>
            </a:r>
            <a:r>
              <a:rPr lang="fr-FR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apt</a:t>
            </a:r>
            <a:r>
              <a:rPr lang="fr-FR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latin typeface="Consolas" panose="020B0609020204030204" pitchFamily="49" charset="0"/>
              </a:rPr>
              <a:t>-a "</a:t>
            </a:r>
            <a:r>
              <a:rPr lang="fr-FR" sz="1800" b="1" dirty="0" err="1">
                <a:latin typeface="Consolas" panose="020B0609020204030204" pitchFamily="49" charset="0"/>
              </a:rPr>
              <a:t>name</a:t>
            </a:r>
            <a:r>
              <a:rPr lang="fr-FR" sz="1800" b="1" dirty="0">
                <a:latin typeface="Consolas" panose="020B0609020204030204" pitchFamily="49" charset="0"/>
              </a:rPr>
              <a:t>=</a:t>
            </a:r>
            <a:r>
              <a:rPr lang="fr-FR" sz="1800" b="1" dirty="0" err="1">
                <a:latin typeface="Consolas" panose="020B0609020204030204" pitchFamily="49" charset="0"/>
              </a:rPr>
              <a:t>nginx</a:t>
            </a:r>
            <a:r>
              <a:rPr lang="fr-FR" sz="1800" b="1" dirty="0">
                <a:latin typeface="Consolas" panose="020B0609020204030204" pitchFamily="49" charset="0"/>
              </a:rPr>
              <a:t> state=</a:t>
            </a:r>
            <a:r>
              <a:rPr lang="fr-FR" sz="1800" b="1" dirty="0" err="1">
                <a:latin typeface="Consolas" panose="020B0609020204030204" pitchFamily="49" charset="0"/>
              </a:rPr>
              <a:t>present</a:t>
            </a:r>
            <a:r>
              <a:rPr lang="fr-FR" sz="1800" b="1" dirty="0">
                <a:latin typeface="Consolas" panose="020B0609020204030204" pitchFamily="49" charset="0"/>
              </a:rPr>
              <a:t>"</a:t>
            </a:r>
          </a:p>
          <a:p>
            <a:endParaRPr lang="fr-FR" sz="1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97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3" y="378155"/>
            <a:ext cx="8354891" cy="10704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Declarative – Starting a Car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5968E97-4DE8-4D45-B649-148D1567F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358255"/>
            <a:ext cx="9144000" cy="46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43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Starting a service with Ansible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D3436-424B-4744-90D8-7E7077FE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1632"/>
            <a:ext cx="9144000" cy="16860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01CC8F-D339-47F4-9E18-622C1FAB4CE4}"/>
              </a:ext>
            </a:extLst>
          </p:cNvPr>
          <p:cNvSpPr/>
          <p:nvPr/>
        </p:nvSpPr>
        <p:spPr>
          <a:xfrm>
            <a:off x="0" y="2516368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/>
              <a:t>Let's</a:t>
            </a:r>
            <a:r>
              <a:rPr lang="fr-FR" sz="2000" b="1" dirty="0"/>
              <a:t> </a:t>
            </a:r>
            <a:r>
              <a:rPr lang="fr-FR" sz="2000" b="1" dirty="0" err="1"/>
              <a:t>ask</a:t>
            </a:r>
            <a:r>
              <a:rPr lang="fr-FR" sz="2000" b="1" dirty="0"/>
              <a:t> </a:t>
            </a:r>
            <a:r>
              <a:rPr lang="fr-FR" sz="2000" b="1" dirty="0" err="1"/>
              <a:t>Ansbile</a:t>
            </a:r>
            <a:r>
              <a:rPr lang="fr-FR" sz="2000" b="1" dirty="0"/>
              <a:t> to start Nginx service on the "</a:t>
            </a:r>
            <a:r>
              <a:rPr lang="fr-FR" sz="2000" b="1" dirty="0" err="1"/>
              <a:t>debian</a:t>
            </a:r>
            <a:r>
              <a:rPr lang="fr-FR" sz="2000" b="1" dirty="0"/>
              <a:t>" </a:t>
            </a:r>
            <a:r>
              <a:rPr lang="fr-FR" sz="2000" b="1" dirty="0" err="1"/>
              <a:t>node</a:t>
            </a:r>
            <a:r>
              <a:rPr lang="fr-FR" sz="2000" b="1" dirty="0"/>
              <a:t>:</a:t>
            </a:r>
          </a:p>
          <a:p>
            <a:endParaRPr lang="fr-FR" sz="2000" b="1" dirty="0"/>
          </a:p>
          <a:p>
            <a:r>
              <a:rPr lang="fr-FR" sz="1800" b="1" dirty="0">
                <a:latin typeface="Consolas" panose="020B0609020204030204" pitchFamily="49" charset="0"/>
              </a:rPr>
              <a:t>&gt; docker run -</a:t>
            </a:r>
            <a:r>
              <a:rPr lang="fr-FR" sz="1800" b="1" dirty="0" err="1">
                <a:latin typeface="Consolas" panose="020B0609020204030204" pitchFamily="49" charset="0"/>
              </a:rPr>
              <a:t>it</a:t>
            </a:r>
            <a:r>
              <a:rPr lang="fr-FR" sz="1800" b="1" dirty="0">
                <a:latin typeface="Consolas" panose="020B0609020204030204" pitchFamily="49" charset="0"/>
              </a:rPr>
              <a:t> --</a:t>
            </a:r>
            <a:r>
              <a:rPr lang="fr-FR" sz="1800" b="1" dirty="0" err="1">
                <a:latin typeface="Consolas" panose="020B0609020204030204" pitchFamily="49" charset="0"/>
              </a:rPr>
              <a:t>rm</a:t>
            </a:r>
            <a:r>
              <a:rPr lang="fr-FR" sz="1800" b="1" dirty="0">
                <a:latin typeface="Consolas" panose="020B0609020204030204" pitchFamily="49" charset="0"/>
              </a:rPr>
              <a:t> -v `</a:t>
            </a:r>
            <a:r>
              <a:rPr lang="fr-FR" sz="1800" b="1" dirty="0" err="1">
                <a:latin typeface="Consolas" panose="020B0609020204030204" pitchFamily="49" charset="0"/>
              </a:rPr>
              <a:t>pwd</a:t>
            </a:r>
            <a:r>
              <a:rPr lang="fr-FR" sz="1800" b="1" dirty="0">
                <a:latin typeface="Consolas" panose="020B0609020204030204" pitchFamily="49" charset="0"/>
              </a:rPr>
              <a:t>`/hosts:/</a:t>
            </a:r>
            <a:r>
              <a:rPr lang="fr-FR" sz="1800" b="1" dirty="0" err="1">
                <a:latin typeface="Consolas" panose="020B0609020204030204" pitchFamily="49" charset="0"/>
              </a:rPr>
              <a:t>etc</a:t>
            </a:r>
            <a:r>
              <a:rPr lang="fr-FR" sz="1800" b="1" dirty="0">
                <a:latin typeface="Consolas" panose="020B0609020204030204" pitchFamily="49" charset="0"/>
              </a:rPr>
              <a:t>/ansible/hosts -v `</a:t>
            </a:r>
            <a:r>
              <a:rPr lang="fr-FR" sz="1800" b="1" dirty="0" err="1">
                <a:latin typeface="Consolas" panose="020B0609020204030204" pitchFamily="49" charset="0"/>
              </a:rPr>
              <a:t>pwd</a:t>
            </a:r>
            <a:r>
              <a:rPr lang="fr-FR" sz="1800" b="1" dirty="0">
                <a:latin typeface="Consolas" panose="020B0609020204030204" pitchFamily="49" charset="0"/>
              </a:rPr>
              <a:t>`/</a:t>
            </a:r>
            <a:r>
              <a:rPr lang="fr-FR" sz="1800" b="1" dirty="0" err="1">
                <a:latin typeface="Consolas" panose="020B0609020204030204" pitchFamily="49" charset="0"/>
              </a:rPr>
              <a:t>id_rsa</a:t>
            </a:r>
            <a:r>
              <a:rPr lang="fr-FR" sz="1800" b="1" dirty="0">
                <a:latin typeface="Consolas" panose="020B0609020204030204" pitchFamily="49" charset="0"/>
              </a:rPr>
              <a:t>:/root/.</a:t>
            </a:r>
            <a:r>
              <a:rPr lang="fr-FR" sz="1800" b="1" dirty="0" err="1">
                <a:latin typeface="Consolas" panose="020B0609020204030204" pitchFamily="49" charset="0"/>
              </a:rPr>
              <a:t>ssh</a:t>
            </a:r>
            <a:r>
              <a:rPr lang="fr-FR" sz="1800" b="1" dirty="0">
                <a:latin typeface="Consolas" panose="020B0609020204030204" pitchFamily="49" charset="0"/>
              </a:rPr>
              <a:t>/</a:t>
            </a:r>
            <a:r>
              <a:rPr lang="fr-FR" sz="1800" b="1" dirty="0" err="1">
                <a:latin typeface="Consolas" panose="020B0609020204030204" pitchFamily="49" charset="0"/>
              </a:rPr>
              <a:t>id_rsa</a:t>
            </a:r>
            <a:r>
              <a:rPr lang="fr-FR" sz="1800" b="1" dirty="0"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latin typeface="Consolas" panose="020B0609020204030204" pitchFamily="49" charset="0"/>
              </a:rPr>
              <a:t>itwars</a:t>
            </a:r>
            <a:r>
              <a:rPr lang="fr-FR" sz="1800" b="1" dirty="0">
                <a:latin typeface="Consolas" panose="020B0609020204030204" pitchFamily="49" charset="0"/>
              </a:rPr>
              <a:t>/ansible-cli </a:t>
            </a:r>
            <a:r>
              <a:rPr lang="fr-FR" sz="1800" b="1" dirty="0" err="1">
                <a:latin typeface="Consolas" panose="020B0609020204030204" pitchFamily="49" charset="0"/>
              </a:rPr>
              <a:t>debian</a:t>
            </a:r>
            <a:r>
              <a:rPr lang="fr-FR" sz="1800" b="1" dirty="0"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-m service </a:t>
            </a:r>
            <a:r>
              <a:rPr lang="fr-FR" sz="1800" b="1" dirty="0">
                <a:latin typeface="Consolas" panose="020B0609020204030204" pitchFamily="49" charset="0"/>
              </a:rPr>
              <a:t>-a "</a:t>
            </a:r>
            <a:r>
              <a:rPr lang="fr-FR" sz="1800" b="1" dirty="0" err="1">
                <a:latin typeface="Consolas" panose="020B0609020204030204" pitchFamily="49" charset="0"/>
              </a:rPr>
              <a:t>name</a:t>
            </a:r>
            <a:r>
              <a:rPr lang="fr-FR" sz="1800" b="1" dirty="0">
                <a:latin typeface="Consolas" panose="020B0609020204030204" pitchFamily="49" charset="0"/>
              </a:rPr>
              <a:t>=</a:t>
            </a:r>
            <a:r>
              <a:rPr lang="fr-FR" sz="1800" b="1" dirty="0" err="1">
                <a:latin typeface="Consolas" panose="020B0609020204030204" pitchFamily="49" charset="0"/>
              </a:rPr>
              <a:t>nginx</a:t>
            </a:r>
            <a:r>
              <a:rPr lang="fr-FR" sz="1800" b="1" dirty="0">
                <a:latin typeface="Consolas" panose="020B0609020204030204" pitchFamily="49" charset="0"/>
              </a:rPr>
              <a:t> state=</a:t>
            </a:r>
            <a:r>
              <a:rPr lang="fr-FR" sz="1800" b="1" dirty="0" err="1">
                <a:latin typeface="Consolas" panose="020B0609020204030204" pitchFamily="49" charset="0"/>
              </a:rPr>
              <a:t>started</a:t>
            </a:r>
            <a:r>
              <a:rPr lang="fr-FR" sz="1800" b="1" dirty="0">
                <a:latin typeface="Consolas" panose="020B060902020403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9327470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Retrieve the setup of a node with Ansible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01CC8F-D339-47F4-9E18-622C1FAB4CE4}"/>
              </a:ext>
            </a:extLst>
          </p:cNvPr>
          <p:cNvSpPr/>
          <p:nvPr/>
        </p:nvSpPr>
        <p:spPr>
          <a:xfrm>
            <a:off x="283551" y="23532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dirty="0">
                <a:latin typeface="Consolas" panose="020B0609020204030204" pitchFamily="49" charset="0"/>
              </a:rPr>
              <a:t>&gt; docker run -</a:t>
            </a:r>
            <a:r>
              <a:rPr lang="fr-FR" sz="1800" b="1" dirty="0" err="1">
                <a:latin typeface="Consolas" panose="020B0609020204030204" pitchFamily="49" charset="0"/>
              </a:rPr>
              <a:t>it</a:t>
            </a:r>
            <a:r>
              <a:rPr lang="fr-FR" sz="1800" b="1" dirty="0">
                <a:latin typeface="Consolas" panose="020B0609020204030204" pitchFamily="49" charset="0"/>
              </a:rPr>
              <a:t> --</a:t>
            </a:r>
            <a:r>
              <a:rPr lang="fr-FR" sz="1800" b="1" dirty="0" err="1">
                <a:latin typeface="Consolas" panose="020B0609020204030204" pitchFamily="49" charset="0"/>
              </a:rPr>
              <a:t>rm</a:t>
            </a:r>
            <a:r>
              <a:rPr lang="fr-FR" sz="1800" b="1" dirty="0">
                <a:latin typeface="Consolas" panose="020B0609020204030204" pitchFamily="49" charset="0"/>
              </a:rPr>
              <a:t> -v `</a:t>
            </a:r>
            <a:r>
              <a:rPr lang="fr-FR" sz="1800" b="1" dirty="0" err="1">
                <a:latin typeface="Consolas" panose="020B0609020204030204" pitchFamily="49" charset="0"/>
              </a:rPr>
              <a:t>pwd</a:t>
            </a:r>
            <a:r>
              <a:rPr lang="fr-FR" sz="1800" b="1" dirty="0">
                <a:latin typeface="Consolas" panose="020B0609020204030204" pitchFamily="49" charset="0"/>
              </a:rPr>
              <a:t>`/hosts:/</a:t>
            </a:r>
            <a:r>
              <a:rPr lang="fr-FR" sz="1800" b="1" dirty="0" err="1">
                <a:latin typeface="Consolas" panose="020B0609020204030204" pitchFamily="49" charset="0"/>
              </a:rPr>
              <a:t>etc</a:t>
            </a:r>
            <a:r>
              <a:rPr lang="fr-FR" sz="1800" b="1" dirty="0">
                <a:latin typeface="Consolas" panose="020B0609020204030204" pitchFamily="49" charset="0"/>
              </a:rPr>
              <a:t>/ansible/hosts -v `</a:t>
            </a:r>
            <a:r>
              <a:rPr lang="fr-FR" sz="1800" b="1" dirty="0" err="1">
                <a:latin typeface="Consolas" panose="020B0609020204030204" pitchFamily="49" charset="0"/>
              </a:rPr>
              <a:t>pwd</a:t>
            </a:r>
            <a:r>
              <a:rPr lang="fr-FR" sz="1800" b="1" dirty="0">
                <a:latin typeface="Consolas" panose="020B0609020204030204" pitchFamily="49" charset="0"/>
              </a:rPr>
              <a:t>`/</a:t>
            </a:r>
            <a:r>
              <a:rPr lang="fr-FR" sz="1800" b="1" dirty="0" err="1">
                <a:latin typeface="Consolas" panose="020B0609020204030204" pitchFamily="49" charset="0"/>
              </a:rPr>
              <a:t>id_rsa</a:t>
            </a:r>
            <a:r>
              <a:rPr lang="fr-FR" sz="1800" b="1" dirty="0">
                <a:latin typeface="Consolas" panose="020B0609020204030204" pitchFamily="49" charset="0"/>
              </a:rPr>
              <a:t>:/root/.</a:t>
            </a:r>
            <a:r>
              <a:rPr lang="fr-FR" sz="1800" b="1" dirty="0" err="1">
                <a:latin typeface="Consolas" panose="020B0609020204030204" pitchFamily="49" charset="0"/>
              </a:rPr>
              <a:t>ssh</a:t>
            </a:r>
            <a:r>
              <a:rPr lang="fr-FR" sz="1800" b="1" dirty="0">
                <a:latin typeface="Consolas" panose="020B0609020204030204" pitchFamily="49" charset="0"/>
              </a:rPr>
              <a:t>/</a:t>
            </a:r>
            <a:r>
              <a:rPr lang="fr-FR" sz="1800" b="1" dirty="0" err="1">
                <a:latin typeface="Consolas" panose="020B0609020204030204" pitchFamily="49" charset="0"/>
              </a:rPr>
              <a:t>id_rsa</a:t>
            </a:r>
            <a:r>
              <a:rPr lang="fr-FR" sz="1800" b="1" dirty="0"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latin typeface="Consolas" panose="020B0609020204030204" pitchFamily="49" charset="0"/>
              </a:rPr>
              <a:t>itwars</a:t>
            </a:r>
            <a:r>
              <a:rPr lang="fr-FR" sz="1800" b="1" dirty="0">
                <a:latin typeface="Consolas" panose="020B0609020204030204" pitchFamily="49" charset="0"/>
              </a:rPr>
              <a:t>/ansible-cli </a:t>
            </a:r>
            <a:r>
              <a:rPr lang="fr-FR" sz="1800" b="1" dirty="0" err="1">
                <a:latin typeface="Consolas" panose="020B0609020204030204" pitchFamily="49" charset="0"/>
              </a:rPr>
              <a:t>debian</a:t>
            </a:r>
            <a:r>
              <a:rPr lang="fr-FR" sz="1800" b="1" dirty="0"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-m setup</a:t>
            </a:r>
          </a:p>
          <a:p>
            <a:endParaRPr lang="fr-FR" sz="1800" b="1" dirty="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0CF29-9745-4358-8AEF-96FBCEB4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97" y="3040784"/>
            <a:ext cx="7838405" cy="381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847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b="1" dirty="0" err="1"/>
              <a:t>Demo</a:t>
            </a:r>
            <a:br>
              <a:rPr lang="fr-FR" b="1" dirty="0"/>
            </a:br>
            <a:br>
              <a:rPr lang="fr-FR" b="1" dirty="0"/>
            </a:br>
            <a:r>
              <a:rPr lang="fr-FR" b="1" dirty="0" err="1"/>
              <a:t>using</a:t>
            </a:r>
            <a:r>
              <a:rPr lang="fr-FR" b="1" dirty="0"/>
              <a:t> Ansible </a:t>
            </a:r>
            <a:r>
              <a:rPr lang="fr-FR" b="1" dirty="0" err="1"/>
              <a:t>Role</a:t>
            </a:r>
            <a:br>
              <a:rPr lang="fr-FR" b="1" dirty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125690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Ansible Role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87B1F-01E5-43C8-AE80-5B3B30177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6537"/>
            <a:ext cx="9144000" cy="26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Ansible Role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E47292-9044-4D4D-978A-C31D06B8CD4C}"/>
              </a:ext>
            </a:extLst>
          </p:cNvPr>
          <p:cNvSpPr/>
          <p:nvPr/>
        </p:nvSpPr>
        <p:spPr>
          <a:xfrm>
            <a:off x="393456" y="2192672"/>
            <a:ext cx="8579094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/>
              <a:t>Begin by </a:t>
            </a:r>
            <a:r>
              <a:rPr lang="fr-FR" sz="2000" b="1" dirty="0" err="1"/>
              <a:t>creating</a:t>
            </a:r>
            <a:r>
              <a:rPr lang="fr-FR" sz="2000" b="1" dirty="0"/>
              <a:t> a new </a:t>
            </a:r>
            <a:r>
              <a:rPr lang="fr-FR" sz="2000" b="1" dirty="0" err="1"/>
              <a:t>role</a:t>
            </a:r>
            <a:r>
              <a:rPr lang="fr-FR" sz="2000" b="1" dirty="0"/>
              <a:t> </a:t>
            </a:r>
            <a:r>
              <a:rPr lang="fr-FR" sz="2000" b="1" dirty="0" err="1"/>
              <a:t>using</a:t>
            </a:r>
            <a:r>
              <a:rPr lang="fr-FR" sz="2000" b="1" dirty="0"/>
              <a:t> ansible-</a:t>
            </a:r>
            <a:r>
              <a:rPr lang="fr-FR" sz="2000" b="1" dirty="0" err="1"/>
              <a:t>galaxy</a:t>
            </a:r>
            <a:r>
              <a:rPr lang="fr-FR" sz="2000" b="1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 err="1"/>
              <a:t>We</a:t>
            </a:r>
            <a:r>
              <a:rPr lang="fr-FR" sz="2000" b="1" dirty="0"/>
              <a:t> </a:t>
            </a:r>
            <a:r>
              <a:rPr lang="fr-FR" sz="2000" b="1" dirty="0" err="1"/>
              <a:t>will</a:t>
            </a:r>
            <a:r>
              <a:rPr lang="fr-FR" sz="2000" b="1" dirty="0"/>
              <a:t> use the --offline option </a:t>
            </a:r>
            <a:r>
              <a:rPr lang="fr-FR" sz="2000" b="1" dirty="0" err="1"/>
              <a:t>so</a:t>
            </a:r>
            <a:r>
              <a:rPr lang="fr-FR" sz="2000" b="1" dirty="0"/>
              <a:t> </a:t>
            </a:r>
            <a:r>
              <a:rPr lang="fr-FR" sz="2000" b="1" dirty="0" err="1"/>
              <a:t>we</a:t>
            </a:r>
            <a:r>
              <a:rPr lang="fr-FR" sz="2000" b="1" dirty="0"/>
              <a:t> do not </a:t>
            </a:r>
            <a:r>
              <a:rPr lang="fr-FR" sz="2000" b="1" dirty="0" err="1"/>
              <a:t>query</a:t>
            </a:r>
            <a:r>
              <a:rPr lang="fr-FR" sz="2000" b="1" dirty="0"/>
              <a:t> the </a:t>
            </a:r>
            <a:r>
              <a:rPr lang="fr-FR" sz="2000" b="1" dirty="0" err="1"/>
              <a:t>galaxy</a:t>
            </a:r>
            <a:r>
              <a:rPr lang="fr-FR" sz="2000" b="1" dirty="0"/>
              <a:t> API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b="1" dirty="0">
                <a:latin typeface="Consolas" panose="020B0609020204030204" pitchFamily="49" charset="0"/>
              </a:rPr>
              <a:t>Run: ansible-</a:t>
            </a:r>
            <a:r>
              <a:rPr lang="fr-FR" sz="2000" b="1" dirty="0" err="1">
                <a:latin typeface="Consolas" panose="020B0609020204030204" pitchFamily="49" charset="0"/>
              </a:rPr>
              <a:t>galaxy</a:t>
            </a:r>
            <a:r>
              <a:rPr lang="fr-FR" sz="2000" b="1" dirty="0">
                <a:latin typeface="Consolas" panose="020B0609020204030204" pitchFamily="49" charset="0"/>
              </a:rPr>
              <a:t> init </a:t>
            </a:r>
            <a:r>
              <a:rPr lang="fr-FR" sz="2000" b="1" dirty="0" err="1">
                <a:latin typeface="Consolas" panose="020B0609020204030204" pitchFamily="49" charset="0"/>
              </a:rPr>
              <a:t>axefinance-role</a:t>
            </a:r>
            <a:r>
              <a:rPr lang="fr-FR" sz="2000" b="1" dirty="0">
                <a:latin typeface="Consolas" panose="020B0609020204030204" pitchFamily="49" charset="0"/>
              </a:rPr>
              <a:t> --offline</a:t>
            </a:r>
          </a:p>
          <a:p>
            <a:pPr>
              <a:lnSpc>
                <a:spcPct val="150000"/>
              </a:lnSpc>
            </a:pPr>
            <a:endParaRPr lang="fr-FR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7F3F0-FE35-4F2D-A506-BF386B04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59" y="3682338"/>
            <a:ext cx="5058481" cy="4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3B684-3DEE-49C2-B787-473796894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491" y="4231013"/>
            <a:ext cx="4795931" cy="25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64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Galaxy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4445D-64A9-46C4-BBB6-69A5CF4CD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5" y="2636381"/>
            <a:ext cx="8579094" cy="38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85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en-US" sz="4400" b="1" dirty="0"/>
              <a:t>SRE Culture</a:t>
            </a:r>
          </a:p>
        </p:txBody>
      </p:sp>
    </p:spTree>
    <p:extLst>
      <p:ext uri="{BB962C8B-B14F-4D97-AF65-F5344CB8AC3E}">
        <p14:creationId xmlns:p14="http://schemas.microsoft.com/office/powerpoint/2010/main" val="6988658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46954" y="1526176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 that far away 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maybe in a company just like yours…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A0DBB-643F-4EFE-A9A6-EC439789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8054"/>
            <a:ext cx="9144000" cy="44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688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7E689-242B-45A3-973B-0D9F838D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6460"/>
            <a:ext cx="7824987" cy="67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974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5558" y="681593"/>
            <a:ext cx="8354891" cy="58402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changed?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hocolatey Software">
            <a:extLst>
              <a:ext uri="{FF2B5EF4-FFF2-40B4-BE49-F238E27FC236}">
                <a16:creationId xmlns:a16="http://schemas.microsoft.com/office/drawing/2014/main" id="{3655F187-FDE8-4E78-9D2B-01EEAEEDA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FB860-E370-4939-9380-3C1CB3C26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7" y="2370759"/>
            <a:ext cx="699232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41136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2016</Words>
  <Application>Microsoft Office PowerPoint</Application>
  <PresentationFormat>On-screen Show (4:3)</PresentationFormat>
  <Paragraphs>337</Paragraphs>
  <Slides>181</Slides>
  <Notes>180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181</vt:i4>
      </vt:variant>
    </vt:vector>
  </HeadingPairs>
  <TitlesOfParts>
    <vt:vector size="192" baseType="lpstr">
      <vt:lpstr>Wingdings</vt:lpstr>
      <vt:lpstr>Calibri</vt:lpstr>
      <vt:lpstr>Arial</vt:lpstr>
      <vt:lpstr>Consolas</vt:lpstr>
      <vt:lpstr>3_Office Theme</vt:lpstr>
      <vt:lpstr>2_Office Theme</vt:lpstr>
      <vt:lpstr>Office Theme</vt:lpstr>
      <vt:lpstr>1_Office Theme</vt:lpstr>
      <vt:lpstr>4_Office Theme</vt:lpstr>
      <vt:lpstr>5_Office Theme</vt:lpstr>
      <vt:lpstr>Paintbrush Picture</vt:lpstr>
      <vt:lpstr>DevOps culture  Organizing DevOps Teams and Architecture According to Conway’s Law</vt:lpstr>
      <vt:lpstr>Agenda</vt:lpstr>
      <vt:lpstr>IaC: The Big Picture</vt:lpstr>
      <vt:lpstr>IaC: The Pipeline</vt:lpstr>
      <vt:lpstr>The Saving to Business and Customers</vt:lpstr>
      <vt:lpstr>The Saving to Business and Customers</vt:lpstr>
      <vt:lpstr>The Configuration</vt:lpstr>
      <vt:lpstr>Imperative – Starting a Car</vt:lpstr>
      <vt:lpstr>Declarative – Starting a Car</vt:lpstr>
      <vt:lpstr>Push/Pull Target Delivery</vt:lpstr>
      <vt:lpstr>Push/Pull Target Delivery</vt:lpstr>
      <vt:lpstr>Continuous Configuration Automation (CCA) Tools</vt:lpstr>
      <vt:lpstr>A New View of “Failure”</vt:lpstr>
      <vt:lpstr>What Does Release Mean?</vt:lpstr>
      <vt:lpstr>The Release Pipeline</vt:lpstr>
      <vt:lpstr>Continuous Delivery (CD)</vt:lpstr>
      <vt:lpstr>Incremental Deployment</vt:lpstr>
      <vt:lpstr>Continuous Integration</vt:lpstr>
      <vt:lpstr>Getting Started – Infrastructure as Code</vt:lpstr>
      <vt:lpstr>Create immutable infrastructure  using Hashicorp Packer</vt:lpstr>
      <vt:lpstr>Immutable Infrastructure</vt:lpstr>
      <vt:lpstr>Pets and Cattle</vt:lpstr>
      <vt:lpstr>Pets and Cattle</vt:lpstr>
      <vt:lpstr>Other benefits</vt:lpstr>
      <vt:lpstr>When to use it?  How?</vt:lpstr>
      <vt:lpstr>Docker?</vt:lpstr>
      <vt:lpstr>Packer!</vt:lpstr>
      <vt:lpstr>A Packer Template</vt:lpstr>
      <vt:lpstr>A Packer Template</vt:lpstr>
      <vt:lpstr>A Packer Template</vt:lpstr>
      <vt:lpstr>A Packer Template</vt:lpstr>
      <vt:lpstr>Provisioners</vt:lpstr>
      <vt:lpstr>Provisioners</vt:lpstr>
      <vt:lpstr>Provisioners</vt:lpstr>
      <vt:lpstr>Configuration Management Provisioners</vt:lpstr>
      <vt:lpstr>Script Provisioners</vt:lpstr>
      <vt:lpstr>Variables</vt:lpstr>
      <vt:lpstr>Variables</vt:lpstr>
      <vt:lpstr>PowerPoint Presentation</vt:lpstr>
      <vt:lpstr>clean-ami-name</vt:lpstr>
      <vt:lpstr>Timestamp</vt:lpstr>
      <vt:lpstr>User Variables - Setting</vt:lpstr>
      <vt:lpstr>Transitioning from Packer to Docker</vt:lpstr>
      <vt:lpstr>Packer - What We've Got so far</vt:lpstr>
      <vt:lpstr>Docker - What Else Do you Get?</vt:lpstr>
      <vt:lpstr>Packer - Hybrid Builds</vt:lpstr>
      <vt:lpstr>Packer - Hybrid Builds</vt:lpstr>
      <vt:lpstr>DEMO</vt:lpstr>
      <vt:lpstr>Install  &gt; choco install packer</vt:lpstr>
      <vt:lpstr>Basic Packer Template</vt:lpstr>
      <vt:lpstr>Basic Packer Template</vt:lpstr>
      <vt:lpstr>Configuration Management using Ansible</vt:lpstr>
      <vt:lpstr>Implementing Ansible Inventory </vt:lpstr>
      <vt:lpstr>Ansible Groups </vt:lpstr>
      <vt:lpstr>Ansible Default Groups: All, Ungrouped</vt:lpstr>
      <vt:lpstr>Nested Groups</vt:lpstr>
      <vt:lpstr>Ansible Variables</vt:lpstr>
      <vt:lpstr>Overriding variables</vt:lpstr>
      <vt:lpstr>Nested Group Variables</vt:lpstr>
      <vt:lpstr>Writing Ansible playbooks</vt:lpstr>
      <vt:lpstr>Writing Ansible playbooks</vt:lpstr>
      <vt:lpstr>Writing Ansible playbooks</vt:lpstr>
      <vt:lpstr>Writing Ansible playbooks</vt:lpstr>
      <vt:lpstr>Writing Ansible playbooks</vt:lpstr>
      <vt:lpstr>Ansible Comes with Many Modules</vt:lpstr>
      <vt:lpstr>Ansible Comes with Many Modules</vt:lpstr>
      <vt:lpstr>Modules Are Idempotent</vt:lpstr>
      <vt:lpstr>The gather_facts Module</vt:lpstr>
      <vt:lpstr>Let's Talk About Playbooks</vt:lpstr>
      <vt:lpstr>Playbooks are often stored in SCM</vt:lpstr>
      <vt:lpstr>The Play</vt:lpstr>
      <vt:lpstr>Hosts</vt:lpstr>
      <vt:lpstr>Variables</vt:lpstr>
      <vt:lpstr>Tasks</vt:lpstr>
      <vt:lpstr>Tasks</vt:lpstr>
      <vt:lpstr>State of Things</vt:lpstr>
      <vt:lpstr>Writing Ansible roles</vt:lpstr>
      <vt:lpstr>Ansible Role Folder Structure</vt:lpstr>
      <vt:lpstr>The Meta Folder</vt:lpstr>
      <vt:lpstr>The Task Folder</vt:lpstr>
      <vt:lpstr>Other Ansible Role Folders</vt:lpstr>
      <vt:lpstr>Ansible Templates with Jinja2</vt:lpstr>
      <vt:lpstr>Workshop  Ansible 101 </vt:lpstr>
      <vt:lpstr>Setting the Ansible with Docker</vt:lpstr>
      <vt:lpstr>Create a Docker container embedding Ansible</vt:lpstr>
      <vt:lpstr>Bootstrap Ansible LAB</vt:lpstr>
      <vt:lpstr>Bootstrap Ansible LAB</vt:lpstr>
      <vt:lpstr>Check connectivity</vt:lpstr>
      <vt:lpstr>Installing a service with Ansible</vt:lpstr>
      <vt:lpstr>Starting a service with Ansible</vt:lpstr>
      <vt:lpstr>Retrieve the setup of a node with Ansible</vt:lpstr>
      <vt:lpstr>Demo  using Ansible Role </vt:lpstr>
      <vt:lpstr>Create an Ansible Role</vt:lpstr>
      <vt:lpstr>Create an Ansible Role</vt:lpstr>
      <vt:lpstr>Ansible Galaxy</vt:lpstr>
      <vt:lpstr>SRE Culture</vt:lpstr>
      <vt:lpstr>Not that far away   maybe in a company just like yours…</vt:lpstr>
      <vt:lpstr>PowerPoint Presentation</vt:lpstr>
      <vt:lpstr>What changed?</vt:lpstr>
      <vt:lpstr>Principles of SRE are what set SRE apart</vt:lpstr>
      <vt:lpstr>SLO and Error Budgets:   Tools for Shared Responsibility</vt:lpstr>
      <vt:lpstr>SLO and Error Budgets:   Tools for Shared Responsibility</vt:lpstr>
      <vt:lpstr>Toil:   Name For a Problem We’ve All Felt</vt:lpstr>
      <vt:lpstr>Toil vs. Engineering Work</vt:lpstr>
      <vt:lpstr>Excessive Toil Prevents Fixing the System</vt:lpstr>
      <vt:lpstr>Toil is a naturally occurring force</vt:lpstr>
      <vt:lpstr>Where to start?</vt:lpstr>
      <vt:lpstr>Your people are expensive  stay out of their way! </vt:lpstr>
      <vt:lpstr>Ticket queues:  Interruptions, waiting, and toil</vt:lpstr>
      <vt:lpstr>Super easy to get started</vt:lpstr>
      <vt:lpstr>Where to focus</vt:lpstr>
      <vt:lpstr>Self-Service Operations Design Pattern (in a nutshell)</vt:lpstr>
      <vt:lpstr>Self-Service is ultimately about user experience</vt:lpstr>
      <vt:lpstr>“Do it, do it again, then do it again.”</vt:lpstr>
      <vt:lpstr>“I could fix it, but I can’t get to it.”</vt:lpstr>
      <vt:lpstr>“I’m an expert, I don’t read the wiki.”</vt:lpstr>
      <vt:lpstr>“Known issue… doesn’t get permanent fix”</vt:lpstr>
      <vt:lpstr>Avoid culture of heros</vt:lpstr>
      <vt:lpstr>Recap: Make Tomorrow Better Than Today</vt:lpstr>
      <vt:lpstr>Case study</vt:lpstr>
      <vt:lpstr>Real-World DevOps Experiences from a 165-year Old Bank  Standard Chartered Bank</vt:lpstr>
      <vt:lpstr>Real-World DevOps Experiences from a 165-year Old Bank  Standard Chartered Bank</vt:lpstr>
      <vt:lpstr>Practical Alerting from  Time-Series Data</vt:lpstr>
      <vt:lpstr>“The Happy Developer”</vt:lpstr>
      <vt:lpstr>Disaster Strikes</vt:lpstr>
      <vt:lpstr>Logging vs Monitoring</vt:lpstr>
      <vt:lpstr>PowerPoint Presentation</vt:lpstr>
      <vt:lpstr>Why Monitoring?</vt:lpstr>
      <vt:lpstr>What to monitor?</vt:lpstr>
      <vt:lpstr>We have Storage problem!</vt:lpstr>
      <vt:lpstr>Time Series - Database</vt:lpstr>
      <vt:lpstr>Time Series - Data format</vt:lpstr>
      <vt:lpstr>DB-Engines Ranking of Time Series DBMS</vt:lpstr>
      <vt:lpstr>Instrumenting your own code!</vt:lpstr>
      <vt:lpstr>Prometheus Overview</vt:lpstr>
      <vt:lpstr>Prometheus Components</vt:lpstr>
      <vt:lpstr>Prometheus Components</vt:lpstr>
      <vt:lpstr>Pull vs Push</vt:lpstr>
      <vt:lpstr>Exporters</vt:lpstr>
      <vt:lpstr>Common exporters</vt:lpstr>
      <vt:lpstr>Grafana</vt:lpstr>
      <vt:lpstr>Alerting Configuration</vt:lpstr>
      <vt:lpstr>Alerting Configuration</vt:lpstr>
      <vt:lpstr>Alerting Configuration</vt:lpstr>
      <vt:lpstr>Alerting Configuration</vt:lpstr>
      <vt:lpstr>Instrumenting your own code!</vt:lpstr>
      <vt:lpstr>Prometheus Client Libaries   SpringBoot Example</vt:lpstr>
      <vt:lpstr>Workshop   Monitoring stack with Grafana and InfluxDB on K8S</vt:lpstr>
      <vt:lpstr>Setup the monitoring stack</vt:lpstr>
      <vt:lpstr>Setup the monitoring stack</vt:lpstr>
      <vt:lpstr>Setup the monitoring stack</vt:lpstr>
      <vt:lpstr>Grafana dashboard</vt:lpstr>
      <vt:lpstr>Postmortem Culture   Learning from Failure</vt:lpstr>
      <vt:lpstr>Workarounds…</vt:lpstr>
      <vt:lpstr>PowerPoint Presentation</vt:lpstr>
      <vt:lpstr>What is postmortem?</vt:lpstr>
      <vt:lpstr>Postmortem process overview</vt:lpstr>
      <vt:lpstr>Postmortem process overview</vt:lpstr>
      <vt:lpstr>Which information should a postmortem contain?</vt:lpstr>
      <vt:lpstr>Which information should a postmortem contain?</vt:lpstr>
      <vt:lpstr>Tooling requirements</vt:lpstr>
      <vt:lpstr>Public postmortems?</vt:lpstr>
      <vt:lpstr>Replay postmortem scenarios as training </vt:lpstr>
      <vt:lpstr>SRE  Emergency Procedures</vt:lpstr>
      <vt:lpstr>Context:   Launching new features vs reliability</vt:lpstr>
      <vt:lpstr>Context:   Launching new features vs reliability</vt:lpstr>
      <vt:lpstr>Path towards high availability</vt:lpstr>
      <vt:lpstr>Quiz:   I want my service availability to be … ?</vt:lpstr>
      <vt:lpstr>Right answer</vt:lpstr>
      <vt:lpstr>Deciding on right availability target  answer</vt:lpstr>
      <vt:lpstr>Service Level Indicators</vt:lpstr>
      <vt:lpstr>Service Level Objectives (SLOs)</vt:lpstr>
      <vt:lpstr>Expected downtime</vt:lpstr>
      <vt:lpstr>Error Budget</vt:lpstr>
      <vt:lpstr>Life of an incident</vt:lpstr>
      <vt:lpstr>Life of an incident</vt:lpstr>
      <vt:lpstr>Life of an incident</vt:lpstr>
      <vt:lpstr>Life of an incident</vt:lpstr>
      <vt:lpstr>Life of an incident</vt:lpstr>
      <vt:lpstr>Recap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 Organizing DevOps Teams and Architecture According to Conway’s Law</dc:title>
  <dc:creator>Ahmed Hosni</dc:creator>
  <cp:lastModifiedBy>Ahmed Hosni</cp:lastModifiedBy>
  <cp:revision>16</cp:revision>
  <dcterms:created xsi:type="dcterms:W3CDTF">2020-04-30T00:25:55Z</dcterms:created>
  <dcterms:modified xsi:type="dcterms:W3CDTF">2020-04-30T01:13:16Z</dcterms:modified>
</cp:coreProperties>
</file>